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23"/>
  </p:notesMasterIdLst>
  <p:handoutMasterIdLst>
    <p:handoutMasterId r:id="rId24"/>
  </p:handoutMasterIdLst>
  <p:sldIdLst>
    <p:sldId id="256" r:id="rId5"/>
    <p:sldId id="277" r:id="rId6"/>
    <p:sldId id="299" r:id="rId7"/>
    <p:sldId id="309" r:id="rId8"/>
    <p:sldId id="318" r:id="rId9"/>
    <p:sldId id="302" r:id="rId10"/>
    <p:sldId id="319" r:id="rId11"/>
    <p:sldId id="317" r:id="rId12"/>
    <p:sldId id="295" r:id="rId13"/>
    <p:sldId id="304" r:id="rId14"/>
    <p:sldId id="303" r:id="rId15"/>
    <p:sldId id="297" r:id="rId16"/>
    <p:sldId id="315" r:id="rId17"/>
    <p:sldId id="316" r:id="rId18"/>
    <p:sldId id="296" r:id="rId19"/>
    <p:sldId id="314" r:id="rId20"/>
    <p:sldId id="320"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82F84A-23F1-4A05-B20A-32B17CB50053}" v="1" dt="2023-05-05T06:07:12.206"/>
    <p1510:client id="{4F930AF7-F325-9AEA-E050-7217F47B526E}" v="16" dt="2023-05-04T18:04:02.992"/>
    <p1510:client id="{8E4522D5-F28C-5B21-2643-CF4E24D82D07}" v="277" dt="2023-05-04T18:06:46.550"/>
    <p1510:client id="{EBC92A0C-5888-44AC-8F42-ACEFF74AEDCF}" v="5" dt="2023-05-05T06:18:32.223"/>
    <p1510:client id="{FC2F87A6-C58B-4E8A-8EC3-FA4D76F1A2CB}" v="60" dt="2023-05-05T06:33:01.1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33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5/16/2023</a:t>
            </a:fld>
            <a:endParaRPr lang="en-US"/>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5/16/2023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endParaRPr lang="en-US"/>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Quadran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B495A4C6-232E-4A1A-B575-7EF7F414FDF6}"/>
              </a:ext>
            </a:extLst>
          </p:cNvPr>
          <p:cNvSpPr>
            <a:spLocks noGrp="1"/>
          </p:cNvSpPr>
          <p:nvPr>
            <p:ph type="title" hasCustomPrompt="1"/>
          </p:nvPr>
        </p:nvSpPr>
        <p:spPr>
          <a:xfrm>
            <a:off x="838200" y="365125"/>
            <a:ext cx="10515600" cy="1325563"/>
          </a:xfrm>
        </p:spPr>
        <p:txBody>
          <a:bodyPr>
            <a:normAutofit/>
          </a:bodyPr>
          <a:lstStyle>
            <a:lvl1pPr algn="l">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2B4C6F7E-40F0-42B1-AFE0-D3C95660E0DC}"/>
              </a:ext>
            </a:extLst>
          </p:cNvPr>
          <p:cNvSpPr>
            <a:spLocks noGrp="1"/>
          </p:cNvSpPr>
          <p:nvPr>
            <p:ph type="body" sz="quarter" idx="15" hasCustomPrompt="1"/>
          </p:nvPr>
        </p:nvSpPr>
        <p:spPr>
          <a:xfrm>
            <a:off x="5242517" y="1599947"/>
            <a:ext cx="1706965" cy="492025"/>
          </a:xfrm>
          <a:prstGeom prst="rect">
            <a:avLst/>
          </a:prstGeom>
        </p:spPr>
        <p:txBody>
          <a:bodyPr anchor="ctr">
            <a:normAutofit/>
          </a:bodyPr>
          <a:lstStyle>
            <a:lvl1pPr marL="0" indent="0" algn="ctr">
              <a:lnSpc>
                <a:spcPct val="100000"/>
              </a:lnSpc>
              <a:buNone/>
              <a:defRPr sz="1400" cap="all" spc="0" baseline="0">
                <a:solidFill>
                  <a:schemeClr val="tx1">
                    <a:lumMod val="75000"/>
                    <a:lumOff val="25000"/>
                  </a:schemeClr>
                </a:solidFill>
                <a:latin typeface="+mj-lt"/>
              </a:defRPr>
            </a:lvl1pPr>
          </a:lstStyle>
          <a:p>
            <a:pPr lvl="0"/>
            <a:r>
              <a:rPr lang="en-US"/>
              <a:t>Click to add name</a:t>
            </a:r>
          </a:p>
        </p:txBody>
      </p:sp>
      <p:sp>
        <p:nvSpPr>
          <p:cNvPr id="18" name="Text Placeholder 14">
            <a:extLst>
              <a:ext uri="{FF2B5EF4-FFF2-40B4-BE49-F238E27FC236}">
                <a16:creationId xmlns:a16="http://schemas.microsoft.com/office/drawing/2014/main" id="{42EE46E3-709F-4AE9-AECE-FD647B6DCFDE}"/>
              </a:ext>
            </a:extLst>
          </p:cNvPr>
          <p:cNvSpPr>
            <a:spLocks noGrp="1"/>
          </p:cNvSpPr>
          <p:nvPr>
            <p:ph type="body" sz="quarter" idx="20" hasCustomPrompt="1"/>
          </p:nvPr>
        </p:nvSpPr>
        <p:spPr>
          <a:xfrm>
            <a:off x="3738732" y="2378452"/>
            <a:ext cx="1183179"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a:t>Click to add name</a:t>
            </a:r>
          </a:p>
        </p:txBody>
      </p:sp>
      <p:sp>
        <p:nvSpPr>
          <p:cNvPr id="26" name="Text Placeholder 14">
            <a:extLst>
              <a:ext uri="{FF2B5EF4-FFF2-40B4-BE49-F238E27FC236}">
                <a16:creationId xmlns:a16="http://schemas.microsoft.com/office/drawing/2014/main" id="{3194FB4F-01AC-4A0E-BBE2-CF2B69F6FAC0}"/>
              </a:ext>
            </a:extLst>
          </p:cNvPr>
          <p:cNvSpPr>
            <a:spLocks noGrp="1"/>
          </p:cNvSpPr>
          <p:nvPr>
            <p:ph type="body" sz="quarter" idx="26" hasCustomPrompt="1"/>
          </p:nvPr>
        </p:nvSpPr>
        <p:spPr>
          <a:xfrm>
            <a:off x="7522269" y="2169263"/>
            <a:ext cx="1706965" cy="1048575"/>
          </a:xfrm>
          <a:prstGeom prst="rect">
            <a:avLst/>
          </a:prstGeom>
        </p:spPr>
        <p:txBody>
          <a:bodyPr anchor="ctr">
            <a:noAutofit/>
          </a:bodyPr>
          <a:lstStyle>
            <a:lvl1pPr marL="0" indent="0" algn="ctr">
              <a:lnSpc>
                <a:spcPct val="100000"/>
              </a:lnSpc>
              <a:buNone/>
              <a:defRPr sz="1400" b="1" cap="all" spc="0" baseline="0">
                <a:solidFill>
                  <a:schemeClr val="tx1">
                    <a:lumMod val="75000"/>
                    <a:lumOff val="25000"/>
                  </a:schemeClr>
                </a:solidFill>
                <a:latin typeface="+mn-lt"/>
              </a:defRPr>
            </a:lvl1pPr>
          </a:lstStyle>
          <a:p>
            <a:pPr lvl="0"/>
            <a:r>
              <a:rPr lang="en-US"/>
              <a:t>Click to add name</a:t>
            </a:r>
          </a:p>
        </p:txBody>
      </p:sp>
      <p:sp>
        <p:nvSpPr>
          <p:cNvPr id="23" name="Text Placeholder 14">
            <a:extLst>
              <a:ext uri="{FF2B5EF4-FFF2-40B4-BE49-F238E27FC236}">
                <a16:creationId xmlns:a16="http://schemas.microsoft.com/office/drawing/2014/main" id="{8E76F955-6B23-4972-8E86-603F19ECF6C5}"/>
              </a:ext>
            </a:extLst>
          </p:cNvPr>
          <p:cNvSpPr>
            <a:spLocks noGrp="1"/>
          </p:cNvSpPr>
          <p:nvPr>
            <p:ph type="body" sz="quarter" idx="25" hasCustomPrompt="1"/>
          </p:nvPr>
        </p:nvSpPr>
        <p:spPr>
          <a:xfrm>
            <a:off x="921894" y="3528829"/>
            <a:ext cx="1393863" cy="492025"/>
          </a:xfrm>
          <a:prstGeom prst="rect">
            <a:avLst/>
          </a:prstGeom>
        </p:spPr>
        <p:txBody>
          <a:bodyPr anchor="ctr">
            <a:noAutofit/>
          </a:bodyPr>
          <a:lstStyle>
            <a:lvl1pPr marL="0" indent="0" algn="ctr">
              <a:lnSpc>
                <a:spcPct val="100000"/>
              </a:lnSpc>
              <a:buNone/>
              <a:defRPr sz="1400" cap="all" spc="0" baseline="0">
                <a:solidFill>
                  <a:schemeClr val="tx1">
                    <a:lumMod val="75000"/>
                    <a:lumOff val="25000"/>
                  </a:schemeClr>
                </a:solidFill>
                <a:latin typeface="+mj-lt"/>
              </a:defRPr>
            </a:lvl1pPr>
          </a:lstStyle>
          <a:p>
            <a:pPr lvl="0"/>
            <a:r>
              <a:rPr lang="en-US"/>
              <a:t>Click to add name</a:t>
            </a:r>
          </a:p>
        </p:txBody>
      </p:sp>
      <p:sp>
        <p:nvSpPr>
          <p:cNvPr id="17" name="Text Placeholder 14">
            <a:extLst>
              <a:ext uri="{FF2B5EF4-FFF2-40B4-BE49-F238E27FC236}">
                <a16:creationId xmlns:a16="http://schemas.microsoft.com/office/drawing/2014/main" id="{DDA77547-4FF4-4B15-96F1-DC9B00175B43}"/>
              </a:ext>
            </a:extLst>
          </p:cNvPr>
          <p:cNvSpPr>
            <a:spLocks noGrp="1"/>
          </p:cNvSpPr>
          <p:nvPr>
            <p:ph type="body" sz="quarter" idx="19" hasCustomPrompt="1"/>
          </p:nvPr>
        </p:nvSpPr>
        <p:spPr>
          <a:xfrm>
            <a:off x="9940449" y="3528829"/>
            <a:ext cx="1380681" cy="492025"/>
          </a:xfrm>
          <a:prstGeom prst="rect">
            <a:avLst/>
          </a:prstGeom>
        </p:spPr>
        <p:txBody>
          <a:bodyPr anchor="ctr">
            <a:noAutofit/>
          </a:bodyPr>
          <a:lstStyle>
            <a:lvl1pPr marL="0" indent="0" algn="ctr">
              <a:lnSpc>
                <a:spcPct val="100000"/>
              </a:lnSpc>
              <a:buNone/>
              <a:defRPr sz="1400" cap="all" spc="0" baseline="0">
                <a:solidFill>
                  <a:schemeClr val="tx1">
                    <a:lumMod val="75000"/>
                    <a:lumOff val="25000"/>
                  </a:schemeClr>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6E6B6915-DFCC-44EB-9C61-6B7725D1B794}"/>
              </a:ext>
            </a:extLst>
          </p:cNvPr>
          <p:cNvSpPr>
            <a:spLocks noGrp="1"/>
          </p:cNvSpPr>
          <p:nvPr>
            <p:ph type="body" sz="quarter" idx="22" hasCustomPrompt="1"/>
          </p:nvPr>
        </p:nvSpPr>
        <p:spPr>
          <a:xfrm>
            <a:off x="2637747" y="4634331"/>
            <a:ext cx="1183179"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a:t>Click to add name</a:t>
            </a:r>
          </a:p>
        </p:txBody>
      </p:sp>
      <p:sp>
        <p:nvSpPr>
          <p:cNvPr id="19" name="Text Placeholder 14">
            <a:extLst>
              <a:ext uri="{FF2B5EF4-FFF2-40B4-BE49-F238E27FC236}">
                <a16:creationId xmlns:a16="http://schemas.microsoft.com/office/drawing/2014/main" id="{6718CC56-7B04-41D0-A320-CCCDC20D7615}"/>
              </a:ext>
            </a:extLst>
          </p:cNvPr>
          <p:cNvSpPr>
            <a:spLocks noGrp="1"/>
          </p:cNvSpPr>
          <p:nvPr>
            <p:ph type="body" sz="quarter" idx="21" hasCustomPrompt="1"/>
          </p:nvPr>
        </p:nvSpPr>
        <p:spPr>
          <a:xfrm>
            <a:off x="4175224" y="4459860"/>
            <a:ext cx="1183179"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a:t>Click to add name</a:t>
            </a:r>
          </a:p>
        </p:txBody>
      </p:sp>
      <p:sp>
        <p:nvSpPr>
          <p:cNvPr id="21" name="Text Placeholder 14">
            <a:extLst>
              <a:ext uri="{FF2B5EF4-FFF2-40B4-BE49-F238E27FC236}">
                <a16:creationId xmlns:a16="http://schemas.microsoft.com/office/drawing/2014/main" id="{778E1C09-B7DB-4CE7-A5B9-90BCF54448B8}"/>
              </a:ext>
            </a:extLst>
          </p:cNvPr>
          <p:cNvSpPr>
            <a:spLocks noGrp="1"/>
          </p:cNvSpPr>
          <p:nvPr>
            <p:ph type="body" sz="quarter" idx="23" hasCustomPrompt="1"/>
          </p:nvPr>
        </p:nvSpPr>
        <p:spPr>
          <a:xfrm>
            <a:off x="6552714" y="4321788"/>
            <a:ext cx="1183179"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a:t>Click to add name</a:t>
            </a:r>
          </a:p>
        </p:txBody>
      </p:sp>
      <p:sp>
        <p:nvSpPr>
          <p:cNvPr id="16" name="Text Placeholder 14">
            <a:extLst>
              <a:ext uri="{FF2B5EF4-FFF2-40B4-BE49-F238E27FC236}">
                <a16:creationId xmlns:a16="http://schemas.microsoft.com/office/drawing/2014/main" id="{7CFA026C-42CE-4C20-9DDE-417FDF6CB43D}"/>
              </a:ext>
            </a:extLst>
          </p:cNvPr>
          <p:cNvSpPr>
            <a:spLocks noGrp="1"/>
          </p:cNvSpPr>
          <p:nvPr>
            <p:ph type="body" sz="quarter" idx="17" hasCustomPrompt="1"/>
          </p:nvPr>
        </p:nvSpPr>
        <p:spPr>
          <a:xfrm>
            <a:off x="5242517" y="5468790"/>
            <a:ext cx="1706965" cy="492025"/>
          </a:xfrm>
          <a:prstGeom prst="rect">
            <a:avLst/>
          </a:prstGeom>
        </p:spPr>
        <p:txBody>
          <a:bodyPr anchor="ctr">
            <a:normAutofit/>
          </a:bodyPr>
          <a:lstStyle>
            <a:lvl1pPr marL="0" indent="0" algn="ctr">
              <a:lnSpc>
                <a:spcPct val="100000"/>
              </a:lnSpc>
              <a:buNone/>
              <a:defRPr sz="1400" cap="all" spc="0" baseline="0">
                <a:solidFill>
                  <a:schemeClr val="tx1">
                    <a:lumMod val="75000"/>
                    <a:lumOff val="25000"/>
                  </a:schemeClr>
                </a:solidFill>
                <a:latin typeface="+mj-lt"/>
              </a:defRPr>
            </a:lvl1pPr>
          </a:lstStyle>
          <a:p>
            <a:pPr lvl="0"/>
            <a:r>
              <a:rPr lang="en-US"/>
              <a:t>Click to add name</a:t>
            </a:r>
          </a:p>
        </p:txBody>
      </p:sp>
      <p:sp>
        <p:nvSpPr>
          <p:cNvPr id="22" name="Text Placeholder 14">
            <a:extLst>
              <a:ext uri="{FF2B5EF4-FFF2-40B4-BE49-F238E27FC236}">
                <a16:creationId xmlns:a16="http://schemas.microsoft.com/office/drawing/2014/main" id="{0AFAA95F-1461-496C-BAB4-D5D0594554FF}"/>
              </a:ext>
            </a:extLst>
          </p:cNvPr>
          <p:cNvSpPr>
            <a:spLocks noGrp="1"/>
          </p:cNvSpPr>
          <p:nvPr>
            <p:ph type="body" sz="quarter" idx="24" hasCustomPrompt="1"/>
          </p:nvPr>
        </p:nvSpPr>
        <p:spPr>
          <a:xfrm>
            <a:off x="7801857" y="5195673"/>
            <a:ext cx="1183179"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a:t>Click to add name</a:t>
            </a:r>
          </a:p>
        </p:txBody>
      </p:sp>
      <p:cxnSp>
        <p:nvCxnSpPr>
          <p:cNvPr id="24" name="Straight Connector 23">
            <a:extLst>
              <a:ext uri="{FF2B5EF4-FFF2-40B4-BE49-F238E27FC236}">
                <a16:creationId xmlns:a16="http://schemas.microsoft.com/office/drawing/2014/main" id="{DD194B4E-75F4-47BE-B171-9C64697AB920}"/>
              </a:ext>
              <a:ext uri="{C183D7F6-B498-43B3-948B-1728B52AA6E4}">
                <adec:decorative xmlns:adec="http://schemas.microsoft.com/office/drawing/2017/decorative" val="1"/>
              </a:ext>
            </a:extLst>
          </p:cNvPr>
          <p:cNvCxnSpPr>
            <a:cxnSpLocks/>
            <a:endCxn id="17" idx="1"/>
          </p:cNvCxnSpPr>
          <p:nvPr userDrawn="1"/>
        </p:nvCxnSpPr>
        <p:spPr>
          <a:xfrm>
            <a:off x="2315757" y="3774842"/>
            <a:ext cx="7624692" cy="0"/>
          </a:xfrm>
          <a:prstGeom prst="line">
            <a:avLst/>
          </a:prstGeom>
          <a:ln w="444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EFDA35F-76DF-4FDC-90C9-F9FEDF32270C}"/>
              </a:ext>
              <a:ext uri="{C183D7F6-B498-43B3-948B-1728B52AA6E4}">
                <adec:decorative xmlns:adec="http://schemas.microsoft.com/office/drawing/2017/decorative" val="1"/>
              </a:ext>
            </a:extLst>
          </p:cNvPr>
          <p:cNvCxnSpPr>
            <a:cxnSpLocks/>
          </p:cNvCxnSpPr>
          <p:nvPr userDrawn="1"/>
        </p:nvCxnSpPr>
        <p:spPr>
          <a:xfrm flipV="1">
            <a:off x="6096000" y="2091972"/>
            <a:ext cx="4678" cy="3376818"/>
          </a:xfrm>
          <a:prstGeom prst="line">
            <a:avLst/>
          </a:prstGeom>
          <a:ln w="444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Date Placeholder 2">
            <a:extLst>
              <a:ext uri="{FF2B5EF4-FFF2-40B4-BE49-F238E27FC236}">
                <a16:creationId xmlns:a16="http://schemas.microsoft.com/office/drawing/2014/main" id="{B8C04945-62C9-4964-8891-6D30EA90D21A}"/>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32" name="Footer Placeholder 3">
            <a:extLst>
              <a:ext uri="{FF2B5EF4-FFF2-40B4-BE49-F238E27FC236}">
                <a16:creationId xmlns:a16="http://schemas.microsoft.com/office/drawing/2014/main" id="{51029B8B-F669-4889-98DD-901661178D55}"/>
              </a:ext>
            </a:extLst>
          </p:cNvPr>
          <p:cNvSpPr>
            <a:spLocks noGrp="1"/>
          </p:cNvSpPr>
          <p:nvPr>
            <p:ph type="ftr" sz="quarter" idx="11"/>
          </p:nvPr>
        </p:nvSpPr>
        <p:spPr>
          <a:xfrm>
            <a:off x="4038600" y="6356350"/>
            <a:ext cx="4114800" cy="365125"/>
          </a:xfrm>
        </p:spPr>
        <p:txBody>
          <a:bodyPr/>
          <a:lstStyle>
            <a:lvl1pPr>
              <a:defRPr sz="900"/>
            </a:lvl1pPr>
          </a:lstStyle>
          <a:p>
            <a:r>
              <a:rPr lang="en-US"/>
              <a:t>Pitch Deck</a:t>
            </a:r>
          </a:p>
        </p:txBody>
      </p:sp>
      <p:sp>
        <p:nvSpPr>
          <p:cNvPr id="33" name="Slide Number Placeholder 4">
            <a:extLst>
              <a:ext uri="{FF2B5EF4-FFF2-40B4-BE49-F238E27FC236}">
                <a16:creationId xmlns:a16="http://schemas.microsoft.com/office/drawing/2014/main" id="{7A0B84D6-438D-4B3B-B52C-6F5EC159BC73}"/>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40262508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2056323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6776"/>
            <a:ext cx="10515600" cy="3697645"/>
          </a:xfrm>
        </p:spPr>
        <p:txBody>
          <a:bodyPr/>
          <a:lstStyle>
            <a:lvl1pPr>
              <a:defRPr>
                <a:solidFill>
                  <a:schemeClr val="tx1">
                    <a:lumMod val="75000"/>
                    <a:lumOff val="25000"/>
                  </a:schemeClr>
                </a:solidFill>
              </a:defRPr>
            </a:lvl1pPr>
          </a:lstStyle>
          <a:p>
            <a:r>
              <a:rPr lang="en-US"/>
              <a:t>Click icon to add SmartArt graphic</a:t>
            </a:r>
          </a:p>
        </p:txBody>
      </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Pitch Deck</a:t>
            </a:r>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a:r>
              <a:rPr lang="en-US"/>
              <a:t>Click icon to add picture</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a:lstStyle>
            <a:lvl1pPr algn="l">
              <a:defRPr sz="900"/>
            </a:lvl1pPr>
          </a:lstStyle>
          <a:p>
            <a:r>
              <a:rPr lang="en-US"/>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2"/>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tx1">
                    <a:lumMod val="75000"/>
                    <a:lumOff val="25000"/>
                  </a:schemeClr>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685" r:id="rId12"/>
    <p:sldLayoutId id="2147483700" r:id="rId13"/>
    <p:sldLayoutId id="2147483692" r:id="rId14"/>
    <p:sldLayoutId id="2147483681" r:id="rId15"/>
    <p:sldLayoutId id="2147483674" r:id="rId16"/>
    <p:sldLayoutId id="2147483675" r:id="rId17"/>
    <p:sldLayoutId id="2147483696" r:id="rId18"/>
    <p:sldLayoutId id="2147483677" r:id="rId19"/>
    <p:sldLayoutId id="2147483678" r:id="rId20"/>
  </p:sldLayoutIdLst>
  <p:hf hdr="0" dt="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923889" y="1645632"/>
            <a:ext cx="4941771" cy="2171749"/>
          </a:xfrm>
        </p:spPr>
        <p:txBody>
          <a:bodyPr/>
          <a:lstStyle/>
          <a:p>
            <a:r>
              <a:rPr lang="en-US" b="1">
                <a:ea typeface="+mj-lt"/>
                <a:cs typeface="+mj-lt"/>
              </a:rPr>
              <a:t>Fire Detection using CNN &amp; mobile-net models.</a:t>
            </a:r>
            <a:endParaRPr lang="en-US">
              <a:ea typeface="+mj-lt"/>
              <a:cs typeface="+mj-lt"/>
            </a:endParaRP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761098" y="3760966"/>
            <a:ext cx="4941770" cy="2107565"/>
          </a:xfrm>
        </p:spPr>
        <p:txBody>
          <a:bodyPr vert="horz" lIns="91440" tIns="45720" rIns="91440" bIns="45720" rtlCol="0" anchor="t">
            <a:normAutofit lnSpcReduction="10000"/>
          </a:bodyPr>
          <a:lstStyle/>
          <a:p>
            <a:r>
              <a:rPr lang="en-US" sz="2400" b="1"/>
              <a:t>Team members:</a:t>
            </a:r>
          </a:p>
          <a:p>
            <a:r>
              <a:rPr lang="en-US" sz="2000"/>
              <a:t>Roshini Joga (1602-19-737-035)</a:t>
            </a:r>
          </a:p>
          <a:p>
            <a:r>
              <a:rPr lang="en-US" sz="2000" err="1"/>
              <a:t>Jampelly</a:t>
            </a:r>
            <a:r>
              <a:rPr lang="en-US" sz="2000"/>
              <a:t> Sai Rishitha(1602-19-737-036)</a:t>
            </a:r>
          </a:p>
          <a:p>
            <a:r>
              <a:rPr lang="en-US" sz="2400" b="1"/>
              <a:t>Internal Guide:</a:t>
            </a:r>
          </a:p>
          <a:p>
            <a:r>
              <a:rPr lang="en-US" sz="2000" err="1"/>
              <a:t>Mrs</a:t>
            </a:r>
            <a:r>
              <a:rPr lang="en-US" sz="2000"/>
              <a:t> .S. Aruna </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martArt Placeholder 1">
            <a:extLst>
              <a:ext uri="{FF2B5EF4-FFF2-40B4-BE49-F238E27FC236}">
                <a16:creationId xmlns:a16="http://schemas.microsoft.com/office/drawing/2014/main" id="{1B3AD418-E175-61B3-B1D9-66EC8935786E}"/>
              </a:ext>
            </a:extLst>
          </p:cNvPr>
          <p:cNvSpPr>
            <a:spLocks noGrp="1"/>
          </p:cNvSpPr>
          <p:nvPr>
            <p:ph type="dgm" sz="quarter" idx="15"/>
          </p:nvPr>
        </p:nvSpPr>
        <p:spPr/>
      </p:sp>
      <p:sp>
        <p:nvSpPr>
          <p:cNvPr id="3" name="Title 2">
            <a:extLst>
              <a:ext uri="{FF2B5EF4-FFF2-40B4-BE49-F238E27FC236}">
                <a16:creationId xmlns:a16="http://schemas.microsoft.com/office/drawing/2014/main" id="{43E54613-8900-91F3-3761-A151E4A28A31}"/>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83928959-F501-9283-4DE1-A95CEA3E2292}"/>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9F7BFCB2-58AB-BE41-3677-2FC0535BD3E2}"/>
              </a:ext>
            </a:extLst>
          </p:cNvPr>
          <p:cNvSpPr>
            <a:spLocks noGrp="1"/>
          </p:cNvSpPr>
          <p:nvPr>
            <p:ph type="sldNum" sz="quarter" idx="12"/>
          </p:nvPr>
        </p:nvSpPr>
        <p:spPr/>
        <p:txBody>
          <a:bodyPr/>
          <a:lstStyle/>
          <a:p>
            <a:fld id="{B5CEABB6-07DC-46E8-9B57-56EC44A396E5}" type="slidenum">
              <a:rPr lang="en-US" smtClean="0"/>
              <a:t>10</a:t>
            </a:fld>
            <a:endParaRPr lang="en-US"/>
          </a:p>
        </p:txBody>
      </p:sp>
      <p:pic>
        <p:nvPicPr>
          <p:cNvPr id="6" name="Picture 6" descr="A picture containing text, different, screenshot, several&#10;&#10;Description automatically generated">
            <a:extLst>
              <a:ext uri="{FF2B5EF4-FFF2-40B4-BE49-F238E27FC236}">
                <a16:creationId xmlns:a16="http://schemas.microsoft.com/office/drawing/2014/main" id="{A66CAC3E-E677-39C2-559D-BC38627AAAD6}"/>
              </a:ext>
            </a:extLst>
          </p:cNvPr>
          <p:cNvPicPr>
            <a:picLocks noChangeAspect="1"/>
          </p:cNvPicPr>
          <p:nvPr/>
        </p:nvPicPr>
        <p:blipFill>
          <a:blip r:embed="rId2"/>
          <a:stretch>
            <a:fillRect/>
          </a:stretch>
        </p:blipFill>
        <p:spPr>
          <a:xfrm>
            <a:off x="319123" y="296992"/>
            <a:ext cx="11725374" cy="5916938"/>
          </a:xfrm>
          <a:prstGeom prst="rect">
            <a:avLst/>
          </a:prstGeom>
        </p:spPr>
      </p:pic>
    </p:spTree>
    <p:extLst>
      <p:ext uri="{BB962C8B-B14F-4D97-AF65-F5344CB8AC3E}">
        <p14:creationId xmlns:p14="http://schemas.microsoft.com/office/powerpoint/2010/main" val="397128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1559FA-43E1-38D2-A82D-452B9AA731D8}"/>
              </a:ext>
            </a:extLst>
          </p:cNvPr>
          <p:cNvSpPr>
            <a:spLocks noGrp="1"/>
          </p:cNvSpPr>
          <p:nvPr>
            <p:ph type="title"/>
          </p:nvPr>
        </p:nvSpPr>
        <p:spPr>
          <a:xfrm>
            <a:off x="838200" y="-19723"/>
            <a:ext cx="10977418" cy="1718107"/>
          </a:xfrm>
        </p:spPr>
        <p:txBody>
          <a:bodyPr/>
          <a:lstStyle/>
          <a:p>
            <a:endParaRPr lang="en-US"/>
          </a:p>
        </p:txBody>
      </p:sp>
      <p:sp>
        <p:nvSpPr>
          <p:cNvPr id="4" name="Footer Placeholder 3">
            <a:extLst>
              <a:ext uri="{FF2B5EF4-FFF2-40B4-BE49-F238E27FC236}">
                <a16:creationId xmlns:a16="http://schemas.microsoft.com/office/drawing/2014/main" id="{57D71478-A2E5-D179-B4B7-6FE15AD4FC76}"/>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AD33B15D-1B56-056C-71F9-3B39D3656F9A}"/>
              </a:ext>
            </a:extLst>
          </p:cNvPr>
          <p:cNvSpPr>
            <a:spLocks noGrp="1"/>
          </p:cNvSpPr>
          <p:nvPr>
            <p:ph type="sldNum" sz="quarter" idx="12"/>
          </p:nvPr>
        </p:nvSpPr>
        <p:spPr/>
        <p:txBody>
          <a:bodyPr/>
          <a:lstStyle/>
          <a:p>
            <a:fld id="{B5CEABB6-07DC-46E8-9B57-56EC44A396E5}" type="slidenum">
              <a:rPr lang="en-US" smtClean="0"/>
              <a:t>11</a:t>
            </a:fld>
            <a:endParaRPr lang="en-US"/>
          </a:p>
        </p:txBody>
      </p:sp>
      <p:pic>
        <p:nvPicPr>
          <p:cNvPr id="7" name="Picture 7" descr="A picture containing text, nature, fire, different&#10;&#10;Description automatically generated">
            <a:extLst>
              <a:ext uri="{FF2B5EF4-FFF2-40B4-BE49-F238E27FC236}">
                <a16:creationId xmlns:a16="http://schemas.microsoft.com/office/drawing/2014/main" id="{A5B45A6E-3B91-2826-67AE-9FE0860C3F8B}"/>
              </a:ext>
            </a:extLst>
          </p:cNvPr>
          <p:cNvPicPr>
            <a:picLocks noChangeAspect="1"/>
          </p:cNvPicPr>
          <p:nvPr/>
        </p:nvPicPr>
        <p:blipFill>
          <a:blip r:embed="rId2"/>
          <a:stretch>
            <a:fillRect/>
          </a:stretch>
        </p:blipFill>
        <p:spPr>
          <a:xfrm>
            <a:off x="562183" y="386110"/>
            <a:ext cx="11445789" cy="5763913"/>
          </a:xfrm>
          <a:prstGeom prst="rect">
            <a:avLst/>
          </a:prstGeom>
        </p:spPr>
      </p:pic>
    </p:spTree>
    <p:extLst>
      <p:ext uri="{BB962C8B-B14F-4D97-AF65-F5344CB8AC3E}">
        <p14:creationId xmlns:p14="http://schemas.microsoft.com/office/powerpoint/2010/main" val="152628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46D825-045D-7D21-50D8-84EEE417C3D8}"/>
              </a:ext>
            </a:extLst>
          </p:cNvPr>
          <p:cNvSpPr>
            <a:spLocks noGrp="1"/>
          </p:cNvSpPr>
          <p:nvPr>
            <p:ph type="title"/>
          </p:nvPr>
        </p:nvSpPr>
        <p:spPr>
          <a:xfrm>
            <a:off x="-139460" y="437012"/>
            <a:ext cx="10515600" cy="1325563"/>
          </a:xfrm>
        </p:spPr>
        <p:txBody>
          <a:bodyPr/>
          <a:lstStyle/>
          <a:p>
            <a:r>
              <a:rPr lang="en-US"/>
              <a:t>Results of the base paper</a:t>
            </a:r>
          </a:p>
        </p:txBody>
      </p:sp>
      <p:sp>
        <p:nvSpPr>
          <p:cNvPr id="4" name="Footer Placeholder 3">
            <a:extLst>
              <a:ext uri="{FF2B5EF4-FFF2-40B4-BE49-F238E27FC236}">
                <a16:creationId xmlns:a16="http://schemas.microsoft.com/office/drawing/2014/main" id="{753CFB1B-44AC-5817-6B3B-7D9845D9D90D}"/>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86C2E804-23C7-DC9E-8B9C-EF1E3B0D2489}"/>
              </a:ext>
            </a:extLst>
          </p:cNvPr>
          <p:cNvSpPr>
            <a:spLocks noGrp="1"/>
          </p:cNvSpPr>
          <p:nvPr>
            <p:ph type="sldNum" sz="quarter" idx="12"/>
          </p:nvPr>
        </p:nvSpPr>
        <p:spPr/>
        <p:txBody>
          <a:bodyPr/>
          <a:lstStyle/>
          <a:p>
            <a:fld id="{B5CEABB6-07DC-46E8-9B57-56EC44A396E5}" type="slidenum">
              <a:rPr lang="en-US" smtClean="0"/>
              <a:t>12</a:t>
            </a:fld>
            <a:endParaRPr lang="en-US"/>
          </a:p>
        </p:txBody>
      </p:sp>
      <p:sp>
        <p:nvSpPr>
          <p:cNvPr id="6" name="TextBox 5">
            <a:extLst>
              <a:ext uri="{FF2B5EF4-FFF2-40B4-BE49-F238E27FC236}">
                <a16:creationId xmlns:a16="http://schemas.microsoft.com/office/drawing/2014/main" id="{B4CFDC1D-19E9-67DD-A4AD-272F91CCD1F2}"/>
              </a:ext>
            </a:extLst>
          </p:cNvPr>
          <p:cNvSpPr txBox="1"/>
          <p:nvPr/>
        </p:nvSpPr>
        <p:spPr>
          <a:xfrm>
            <a:off x="1376265" y="2052734"/>
            <a:ext cx="952888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panose="020B0604020202020204" pitchFamily="34" charset="0"/>
              <a:buChar char="•"/>
            </a:pPr>
            <a:endParaRPr lang="en-US"/>
          </a:p>
        </p:txBody>
      </p:sp>
      <p:sp>
        <p:nvSpPr>
          <p:cNvPr id="2" name="TextBox 1">
            <a:extLst>
              <a:ext uri="{FF2B5EF4-FFF2-40B4-BE49-F238E27FC236}">
                <a16:creationId xmlns:a16="http://schemas.microsoft.com/office/drawing/2014/main" id="{50C3FA22-1633-4827-B246-E57E737F4B36}"/>
              </a:ext>
            </a:extLst>
          </p:cNvPr>
          <p:cNvSpPr txBox="1"/>
          <p:nvPr/>
        </p:nvSpPr>
        <p:spPr>
          <a:xfrm>
            <a:off x="1372010" y="5980247"/>
            <a:ext cx="914502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Courtesy: </a:t>
            </a:r>
            <a:r>
              <a:rPr lang="en-US" sz="1600">
                <a:ea typeface="+mn-lt"/>
                <a:cs typeface="+mn-lt"/>
              </a:rPr>
              <a:t>K. Muhammad et al.: CNNs Based Fire Detection in Surveillance Videos</a:t>
            </a:r>
            <a:endParaRPr lang="en-US" sz="1600"/>
          </a:p>
        </p:txBody>
      </p:sp>
      <p:pic>
        <p:nvPicPr>
          <p:cNvPr id="7" name="Picture 8" descr="Table&#10;&#10;Description automatically generated">
            <a:extLst>
              <a:ext uri="{FF2B5EF4-FFF2-40B4-BE49-F238E27FC236}">
                <a16:creationId xmlns:a16="http://schemas.microsoft.com/office/drawing/2014/main" id="{1D855BE7-F840-5187-C439-56F3E00A0843}"/>
              </a:ext>
            </a:extLst>
          </p:cNvPr>
          <p:cNvPicPr>
            <a:picLocks noChangeAspect="1"/>
          </p:cNvPicPr>
          <p:nvPr/>
        </p:nvPicPr>
        <p:blipFill>
          <a:blip r:embed="rId2"/>
          <a:stretch>
            <a:fillRect/>
          </a:stretch>
        </p:blipFill>
        <p:spPr>
          <a:xfrm>
            <a:off x="2074985" y="2128015"/>
            <a:ext cx="7784121" cy="2941939"/>
          </a:xfrm>
          <a:prstGeom prst="rect">
            <a:avLst/>
          </a:prstGeom>
        </p:spPr>
      </p:pic>
    </p:spTree>
    <p:extLst>
      <p:ext uri="{BB962C8B-B14F-4D97-AF65-F5344CB8AC3E}">
        <p14:creationId xmlns:p14="http://schemas.microsoft.com/office/powerpoint/2010/main" val="1370852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FD88BB-027B-4BF1-6363-3C14231BD2F2}"/>
              </a:ext>
            </a:extLst>
          </p:cNvPr>
          <p:cNvSpPr>
            <a:spLocks noGrp="1"/>
          </p:cNvSpPr>
          <p:nvPr>
            <p:ph type="title"/>
          </p:nvPr>
        </p:nvSpPr>
        <p:spPr/>
        <p:txBody>
          <a:bodyPr/>
          <a:lstStyle/>
          <a:p>
            <a:r>
              <a:rPr lang="en-US"/>
              <a:t>Results of mobilenet :</a:t>
            </a:r>
          </a:p>
        </p:txBody>
      </p:sp>
      <p:sp>
        <p:nvSpPr>
          <p:cNvPr id="4" name="Footer Placeholder 3">
            <a:extLst>
              <a:ext uri="{FF2B5EF4-FFF2-40B4-BE49-F238E27FC236}">
                <a16:creationId xmlns:a16="http://schemas.microsoft.com/office/drawing/2014/main" id="{0D7D3854-B003-BFD5-CF0E-FF269656EBEC}"/>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E7C92402-46B3-D571-480A-E69D48D7CB92}"/>
              </a:ext>
            </a:extLst>
          </p:cNvPr>
          <p:cNvSpPr>
            <a:spLocks noGrp="1"/>
          </p:cNvSpPr>
          <p:nvPr>
            <p:ph type="sldNum" sz="quarter" idx="12"/>
          </p:nvPr>
        </p:nvSpPr>
        <p:spPr/>
        <p:txBody>
          <a:bodyPr/>
          <a:lstStyle/>
          <a:p>
            <a:fld id="{B5CEABB6-07DC-46E8-9B57-56EC44A396E5}" type="slidenum">
              <a:rPr lang="en-US" smtClean="0"/>
              <a:t>13</a:t>
            </a:fld>
            <a:endParaRPr lang="en-US"/>
          </a:p>
        </p:txBody>
      </p:sp>
      <p:pic>
        <p:nvPicPr>
          <p:cNvPr id="6" name="Picture 6" descr="Chart, line chart&#10;&#10;Description automatically generated">
            <a:extLst>
              <a:ext uri="{FF2B5EF4-FFF2-40B4-BE49-F238E27FC236}">
                <a16:creationId xmlns:a16="http://schemas.microsoft.com/office/drawing/2014/main" id="{B14D42E1-47B2-5E86-ED29-997B43FA5B1D}"/>
              </a:ext>
            </a:extLst>
          </p:cNvPr>
          <p:cNvPicPr>
            <a:picLocks noChangeAspect="1"/>
          </p:cNvPicPr>
          <p:nvPr/>
        </p:nvPicPr>
        <p:blipFill>
          <a:blip r:embed="rId2"/>
          <a:stretch>
            <a:fillRect/>
          </a:stretch>
        </p:blipFill>
        <p:spPr>
          <a:xfrm>
            <a:off x="267800" y="2238830"/>
            <a:ext cx="5710080" cy="3697645"/>
          </a:xfrm>
          <a:prstGeom prst="rect">
            <a:avLst/>
          </a:prstGeom>
        </p:spPr>
      </p:pic>
      <p:pic>
        <p:nvPicPr>
          <p:cNvPr id="7" name="Picture 7" descr="Chart, line chart&#10;&#10;Description automatically generated">
            <a:extLst>
              <a:ext uri="{FF2B5EF4-FFF2-40B4-BE49-F238E27FC236}">
                <a16:creationId xmlns:a16="http://schemas.microsoft.com/office/drawing/2014/main" id="{39AEA9FD-3071-7722-756E-189D677A9DF9}"/>
              </a:ext>
            </a:extLst>
          </p:cNvPr>
          <p:cNvPicPr>
            <a:picLocks noChangeAspect="1"/>
          </p:cNvPicPr>
          <p:nvPr/>
        </p:nvPicPr>
        <p:blipFill>
          <a:blip r:embed="rId3"/>
          <a:stretch>
            <a:fillRect/>
          </a:stretch>
        </p:blipFill>
        <p:spPr>
          <a:xfrm>
            <a:off x="6162438" y="2252437"/>
            <a:ext cx="5194321" cy="3473127"/>
          </a:xfrm>
          <a:prstGeom prst="rect">
            <a:avLst/>
          </a:prstGeom>
        </p:spPr>
      </p:pic>
    </p:spTree>
    <p:extLst>
      <p:ext uri="{BB962C8B-B14F-4D97-AF65-F5344CB8AC3E}">
        <p14:creationId xmlns:p14="http://schemas.microsoft.com/office/powerpoint/2010/main" val="490134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362FD4-9C12-F85D-9499-B987C9870EFC}"/>
              </a:ext>
            </a:extLst>
          </p:cNvPr>
          <p:cNvSpPr>
            <a:spLocks noGrp="1"/>
          </p:cNvSpPr>
          <p:nvPr>
            <p:ph type="title"/>
          </p:nvPr>
        </p:nvSpPr>
        <p:spPr/>
        <p:txBody>
          <a:bodyPr/>
          <a:lstStyle/>
          <a:p>
            <a:r>
              <a:rPr lang="en-US"/>
              <a:t>Results of </a:t>
            </a:r>
            <a:r>
              <a:rPr lang="en-US" err="1"/>
              <a:t>cnn</a:t>
            </a:r>
            <a:r>
              <a:rPr lang="en-US"/>
              <a:t>:</a:t>
            </a:r>
          </a:p>
        </p:txBody>
      </p:sp>
      <p:sp>
        <p:nvSpPr>
          <p:cNvPr id="4" name="Footer Placeholder 3">
            <a:extLst>
              <a:ext uri="{FF2B5EF4-FFF2-40B4-BE49-F238E27FC236}">
                <a16:creationId xmlns:a16="http://schemas.microsoft.com/office/drawing/2014/main" id="{624ACDD1-1D8D-71C8-8007-EAA08139DF05}"/>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3468157D-3C9F-742E-D99A-AA7F3E5CCD86}"/>
              </a:ext>
            </a:extLst>
          </p:cNvPr>
          <p:cNvSpPr>
            <a:spLocks noGrp="1"/>
          </p:cNvSpPr>
          <p:nvPr>
            <p:ph type="sldNum" sz="quarter" idx="12"/>
          </p:nvPr>
        </p:nvSpPr>
        <p:spPr/>
        <p:txBody>
          <a:bodyPr/>
          <a:lstStyle/>
          <a:p>
            <a:fld id="{B5CEABB6-07DC-46E8-9B57-56EC44A396E5}" type="slidenum">
              <a:rPr lang="en-US" smtClean="0"/>
              <a:t>14</a:t>
            </a:fld>
            <a:endParaRPr lang="en-US"/>
          </a:p>
        </p:txBody>
      </p:sp>
      <p:pic>
        <p:nvPicPr>
          <p:cNvPr id="6" name="Picture 6" descr="Chart, line chart&#10;&#10;Description automatically generated">
            <a:extLst>
              <a:ext uri="{FF2B5EF4-FFF2-40B4-BE49-F238E27FC236}">
                <a16:creationId xmlns:a16="http://schemas.microsoft.com/office/drawing/2014/main" id="{D3FD276B-8F03-1950-C3C5-5A65BAE00595}"/>
              </a:ext>
            </a:extLst>
          </p:cNvPr>
          <p:cNvPicPr>
            <a:picLocks noChangeAspect="1"/>
          </p:cNvPicPr>
          <p:nvPr/>
        </p:nvPicPr>
        <p:blipFill>
          <a:blip r:embed="rId2"/>
          <a:stretch>
            <a:fillRect/>
          </a:stretch>
        </p:blipFill>
        <p:spPr>
          <a:xfrm>
            <a:off x="481634" y="1912328"/>
            <a:ext cx="5377110" cy="3697645"/>
          </a:xfrm>
          <a:prstGeom prst="rect">
            <a:avLst/>
          </a:prstGeom>
        </p:spPr>
      </p:pic>
      <p:pic>
        <p:nvPicPr>
          <p:cNvPr id="7" name="Picture 7" descr="Graphical user interface&#10;&#10;Description automatically generated">
            <a:extLst>
              <a:ext uri="{FF2B5EF4-FFF2-40B4-BE49-F238E27FC236}">
                <a16:creationId xmlns:a16="http://schemas.microsoft.com/office/drawing/2014/main" id="{8DE877F0-58CC-E341-F65D-9BA805CFBB21}"/>
              </a:ext>
            </a:extLst>
          </p:cNvPr>
          <p:cNvPicPr>
            <a:picLocks noChangeAspect="1"/>
          </p:cNvPicPr>
          <p:nvPr/>
        </p:nvPicPr>
        <p:blipFill>
          <a:blip r:embed="rId3"/>
          <a:stretch>
            <a:fillRect/>
          </a:stretch>
        </p:blipFill>
        <p:spPr>
          <a:xfrm>
            <a:off x="6228386" y="2010465"/>
            <a:ext cx="5122213" cy="3497935"/>
          </a:xfrm>
          <a:prstGeom prst="rect">
            <a:avLst/>
          </a:prstGeom>
        </p:spPr>
      </p:pic>
    </p:spTree>
    <p:extLst>
      <p:ext uri="{BB962C8B-B14F-4D97-AF65-F5344CB8AC3E}">
        <p14:creationId xmlns:p14="http://schemas.microsoft.com/office/powerpoint/2010/main" val="1767609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F3EBEF-0DD8-3E7B-BD8C-BFACC03F1C86}"/>
              </a:ext>
            </a:extLst>
          </p:cNvPr>
          <p:cNvSpPr>
            <a:spLocks noGrp="1"/>
          </p:cNvSpPr>
          <p:nvPr>
            <p:ph type="title"/>
          </p:nvPr>
        </p:nvSpPr>
        <p:spPr>
          <a:xfrm>
            <a:off x="838200" y="365125"/>
            <a:ext cx="8919029" cy="1343705"/>
          </a:xfrm>
        </p:spPr>
        <p:txBody>
          <a:bodyPr>
            <a:normAutofit/>
          </a:bodyPr>
          <a:lstStyle/>
          <a:p>
            <a:r>
              <a:rPr lang="en-US" sz="3600" b="1"/>
              <a:t>METRICS</a:t>
            </a:r>
          </a:p>
        </p:txBody>
      </p:sp>
      <p:sp>
        <p:nvSpPr>
          <p:cNvPr id="4" name="Footer Placeholder 3">
            <a:extLst>
              <a:ext uri="{FF2B5EF4-FFF2-40B4-BE49-F238E27FC236}">
                <a16:creationId xmlns:a16="http://schemas.microsoft.com/office/drawing/2014/main" id="{926A818D-8F2E-CA7D-0141-64C5B75F3B96}"/>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404C98DF-EF79-1619-3BC1-A8C2271D658E}"/>
              </a:ext>
            </a:extLst>
          </p:cNvPr>
          <p:cNvSpPr>
            <a:spLocks noGrp="1"/>
          </p:cNvSpPr>
          <p:nvPr>
            <p:ph type="sldNum" sz="quarter" idx="12"/>
          </p:nvPr>
        </p:nvSpPr>
        <p:spPr/>
        <p:txBody>
          <a:bodyPr/>
          <a:lstStyle/>
          <a:p>
            <a:fld id="{B5CEABB6-07DC-46E8-9B57-56EC44A396E5}" type="slidenum">
              <a:rPr lang="en-US" smtClean="0"/>
              <a:t>15</a:t>
            </a:fld>
            <a:endParaRPr lang="en-US"/>
          </a:p>
        </p:txBody>
      </p:sp>
      <p:sp>
        <p:nvSpPr>
          <p:cNvPr id="6" name="TextBox 5">
            <a:extLst>
              <a:ext uri="{FF2B5EF4-FFF2-40B4-BE49-F238E27FC236}">
                <a16:creationId xmlns:a16="http://schemas.microsoft.com/office/drawing/2014/main" id="{C5080D1D-E6FA-3DA4-2CAC-3033C3EE8FD9}"/>
              </a:ext>
            </a:extLst>
          </p:cNvPr>
          <p:cNvSpPr txBox="1"/>
          <p:nvPr/>
        </p:nvSpPr>
        <p:spPr>
          <a:xfrm>
            <a:off x="1404264" y="2076964"/>
            <a:ext cx="7149581"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n-US" sz="2800"/>
              <a:t>Accuracy.</a:t>
            </a:r>
          </a:p>
          <a:p>
            <a:pPr marL="285750" indent="-285750">
              <a:buFont typeface="Arial"/>
              <a:buChar char="•"/>
            </a:pPr>
            <a:r>
              <a:rPr lang="en-US" sz="2800"/>
              <a:t>Precision.</a:t>
            </a:r>
          </a:p>
          <a:p>
            <a:pPr marL="285750" indent="-285750">
              <a:buFont typeface="Arial"/>
              <a:buChar char="•"/>
            </a:pPr>
            <a:r>
              <a:rPr lang="en-US" sz="2800"/>
              <a:t>Recall.</a:t>
            </a:r>
          </a:p>
          <a:p>
            <a:pPr marL="285750" indent="-285750">
              <a:buFont typeface="Arial"/>
              <a:buChar char="•"/>
            </a:pPr>
            <a:r>
              <a:rPr lang="en-US" sz="2800"/>
              <a:t>F-Measure.</a:t>
            </a:r>
          </a:p>
        </p:txBody>
      </p:sp>
      <p:sp>
        <p:nvSpPr>
          <p:cNvPr id="2" name="TextBox 1">
            <a:extLst>
              <a:ext uri="{FF2B5EF4-FFF2-40B4-BE49-F238E27FC236}">
                <a16:creationId xmlns:a16="http://schemas.microsoft.com/office/drawing/2014/main" id="{B519A338-A7B4-ECC4-8DD7-8CCB32931D74}"/>
              </a:ext>
            </a:extLst>
          </p:cNvPr>
          <p:cNvSpPr txBox="1"/>
          <p:nvPr/>
        </p:nvSpPr>
        <p:spPr>
          <a:xfrm>
            <a:off x="5757333" y="2939142"/>
            <a:ext cx="180974" cy="361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3436664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8799FE-B33B-E54E-8B7D-591D95CAD085}"/>
              </a:ext>
            </a:extLst>
          </p:cNvPr>
          <p:cNvSpPr>
            <a:spLocks noGrp="1"/>
          </p:cNvSpPr>
          <p:nvPr>
            <p:ph type="title"/>
          </p:nvPr>
        </p:nvSpPr>
        <p:spPr/>
        <p:txBody>
          <a:bodyPr/>
          <a:lstStyle/>
          <a:p>
            <a:r>
              <a:rPr lang="en-US"/>
              <a:t>Requirements</a:t>
            </a:r>
          </a:p>
        </p:txBody>
      </p:sp>
      <p:sp>
        <p:nvSpPr>
          <p:cNvPr id="4" name="Footer Placeholder 3">
            <a:extLst>
              <a:ext uri="{FF2B5EF4-FFF2-40B4-BE49-F238E27FC236}">
                <a16:creationId xmlns:a16="http://schemas.microsoft.com/office/drawing/2014/main" id="{FF90E7FA-5636-519E-572A-43E082A529E0}"/>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37F810A1-88F3-1055-2DB9-AF939533ABCC}"/>
              </a:ext>
            </a:extLst>
          </p:cNvPr>
          <p:cNvSpPr>
            <a:spLocks noGrp="1"/>
          </p:cNvSpPr>
          <p:nvPr>
            <p:ph type="sldNum" sz="quarter" idx="12"/>
          </p:nvPr>
        </p:nvSpPr>
        <p:spPr/>
        <p:txBody>
          <a:bodyPr/>
          <a:lstStyle/>
          <a:p>
            <a:fld id="{B5CEABB6-07DC-46E8-9B57-56EC44A396E5}" type="slidenum">
              <a:rPr lang="en-US" smtClean="0"/>
              <a:t>16</a:t>
            </a:fld>
            <a:endParaRPr lang="en-US"/>
          </a:p>
        </p:txBody>
      </p:sp>
      <p:sp>
        <p:nvSpPr>
          <p:cNvPr id="7" name="TextBox 6">
            <a:extLst>
              <a:ext uri="{FF2B5EF4-FFF2-40B4-BE49-F238E27FC236}">
                <a16:creationId xmlns:a16="http://schemas.microsoft.com/office/drawing/2014/main" id="{88E805FD-08D7-248E-A78A-66DA6824195C}"/>
              </a:ext>
            </a:extLst>
          </p:cNvPr>
          <p:cNvSpPr txBox="1"/>
          <p:nvPr/>
        </p:nvSpPr>
        <p:spPr>
          <a:xfrm>
            <a:off x="1029729" y="2073188"/>
            <a:ext cx="10187459"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lvl="1" indent="-285750">
              <a:buFont typeface="Arial"/>
              <a:buChar char="•"/>
            </a:pPr>
            <a:r>
              <a:rPr lang="en-US" sz="2400" b="1"/>
              <a:t>Hardware requirements</a:t>
            </a:r>
            <a:r>
              <a:rPr lang="en-US" sz="2400"/>
              <a:t>:</a:t>
            </a:r>
            <a:br>
              <a:rPr lang="en-US" sz="2400"/>
            </a:br>
            <a:r>
              <a:rPr lang="en-US" sz="2400">
                <a:ea typeface="+mn-lt"/>
                <a:cs typeface="+mn-lt"/>
              </a:rPr>
              <a:t>Computer with </a:t>
            </a:r>
            <a:r>
              <a:rPr lang="en-US" sz="2400" err="1">
                <a:ea typeface="+mn-lt"/>
                <a:cs typeface="+mn-lt"/>
              </a:rPr>
              <a:t>atleast</a:t>
            </a:r>
            <a:r>
              <a:rPr lang="en-US" sz="2400">
                <a:ea typeface="+mn-lt"/>
                <a:cs typeface="+mn-lt"/>
              </a:rPr>
              <a:t> 8 GB RAM i5 Processor</a:t>
            </a:r>
            <a:endParaRPr lang="en-US" sz="2400"/>
          </a:p>
          <a:p>
            <a:endParaRPr lang="en-US" sz="2400"/>
          </a:p>
          <a:p>
            <a:pPr marL="285750" indent="-285750">
              <a:buFont typeface="Arial"/>
              <a:buChar char="•"/>
            </a:pPr>
            <a:r>
              <a:rPr lang="en-US" sz="2400" b="1"/>
              <a:t>Software requirements</a:t>
            </a:r>
            <a:r>
              <a:rPr lang="en-US" sz="2400"/>
              <a:t>:</a:t>
            </a:r>
          </a:p>
          <a:p>
            <a:r>
              <a:rPr lang="en-US" sz="2400"/>
              <a:t>    Google collab</a:t>
            </a:r>
          </a:p>
          <a:p>
            <a:r>
              <a:rPr lang="en-US" sz="2400"/>
              <a:t>    </a:t>
            </a:r>
          </a:p>
          <a:p>
            <a:pPr marL="285750" indent="-285750">
              <a:buFont typeface="Arial"/>
              <a:buChar char="•"/>
            </a:pPr>
            <a:r>
              <a:rPr lang="en-US" sz="2400" b="1"/>
              <a:t>Technolgies:</a:t>
            </a:r>
          </a:p>
          <a:p>
            <a:r>
              <a:rPr lang="en-US" sz="2400"/>
              <a:t>    </a:t>
            </a:r>
            <a:r>
              <a:rPr lang="en-US" sz="2400" err="1"/>
              <a:t>Tensorflow</a:t>
            </a:r>
            <a:endParaRPr lang="en-US" sz="2400"/>
          </a:p>
          <a:p>
            <a:r>
              <a:rPr lang="en-US" sz="2400"/>
              <a:t>    Matplotlib</a:t>
            </a:r>
          </a:p>
          <a:p>
            <a:r>
              <a:rPr lang="en-US" sz="2400"/>
              <a:t>    </a:t>
            </a:r>
            <a:r>
              <a:rPr lang="en-US" sz="2400" err="1"/>
              <a:t>Keras</a:t>
            </a:r>
            <a:endParaRPr lang="en-US" sz="2400"/>
          </a:p>
          <a:p>
            <a:r>
              <a:rPr lang="en-US" sz="2400"/>
              <a:t>    </a:t>
            </a:r>
            <a:r>
              <a:rPr lang="en-US" sz="2400" err="1"/>
              <a:t>Numpy</a:t>
            </a:r>
            <a:endParaRPr lang="en-US" sz="2400"/>
          </a:p>
          <a:p>
            <a:endParaRPr lang="en-US" sz="2400"/>
          </a:p>
        </p:txBody>
      </p:sp>
    </p:spTree>
    <p:extLst>
      <p:ext uri="{BB962C8B-B14F-4D97-AF65-F5344CB8AC3E}">
        <p14:creationId xmlns:p14="http://schemas.microsoft.com/office/powerpoint/2010/main" val="3385374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582D0A-9B70-6EAB-DD21-FBFD8966128E}"/>
              </a:ext>
            </a:extLst>
          </p:cNvPr>
          <p:cNvSpPr>
            <a:spLocks noGrp="1"/>
          </p:cNvSpPr>
          <p:nvPr>
            <p:ph type="title"/>
          </p:nvPr>
        </p:nvSpPr>
        <p:spPr/>
        <p:txBody>
          <a:bodyPr/>
          <a:lstStyle/>
          <a:p>
            <a:r>
              <a:rPr lang="en-US"/>
              <a:t>CONCLUSION &amp; FUTURE SCOPE</a:t>
            </a:r>
          </a:p>
        </p:txBody>
      </p:sp>
      <p:sp>
        <p:nvSpPr>
          <p:cNvPr id="4" name="Footer Placeholder 3">
            <a:extLst>
              <a:ext uri="{FF2B5EF4-FFF2-40B4-BE49-F238E27FC236}">
                <a16:creationId xmlns:a16="http://schemas.microsoft.com/office/drawing/2014/main" id="{C0E85112-6656-993C-C6FC-225E7B7FDCF8}"/>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933BE816-664A-5152-1AE8-AD246CC1CFAD}"/>
              </a:ext>
            </a:extLst>
          </p:cNvPr>
          <p:cNvSpPr>
            <a:spLocks noGrp="1"/>
          </p:cNvSpPr>
          <p:nvPr>
            <p:ph type="sldNum" sz="quarter" idx="12"/>
          </p:nvPr>
        </p:nvSpPr>
        <p:spPr/>
        <p:txBody>
          <a:bodyPr/>
          <a:lstStyle/>
          <a:p>
            <a:fld id="{B5CEABB6-07DC-46E8-9B57-56EC44A396E5}" type="slidenum">
              <a:rPr lang="en-US" smtClean="0"/>
              <a:t>17</a:t>
            </a:fld>
            <a:endParaRPr lang="en-US"/>
          </a:p>
        </p:txBody>
      </p:sp>
      <p:sp>
        <p:nvSpPr>
          <p:cNvPr id="6" name="TextBox 5">
            <a:extLst>
              <a:ext uri="{FF2B5EF4-FFF2-40B4-BE49-F238E27FC236}">
                <a16:creationId xmlns:a16="http://schemas.microsoft.com/office/drawing/2014/main" id="{6545D860-A018-C8C8-7E1B-9A2D9C0FB943}"/>
              </a:ext>
            </a:extLst>
          </p:cNvPr>
          <p:cNvSpPr txBox="1"/>
          <p:nvPr/>
        </p:nvSpPr>
        <p:spPr>
          <a:xfrm>
            <a:off x="660401" y="1968885"/>
            <a:ext cx="10640289"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a:t>Our application can be improved by utilizing a bigger dataset of fires at different stages and proportions to train the model.</a:t>
            </a:r>
            <a:endParaRPr lang="en-US"/>
          </a:p>
          <a:p>
            <a:pPr marL="342900" indent="-342900">
              <a:buFont typeface="Arial"/>
              <a:buChar char="•"/>
            </a:pPr>
            <a:r>
              <a:rPr lang="en-US" sz="2400"/>
              <a:t>With more significant GPU capability, we may deploy two deep learning models for characteristic examination, with their results feature vectors connected and categorized for improved robustness</a:t>
            </a:r>
          </a:p>
          <a:p>
            <a:pPr marL="342900" indent="-342900">
              <a:buFont typeface="Arial"/>
              <a:buChar char="•"/>
            </a:pPr>
            <a:r>
              <a:rPr lang="en-US" sz="2400"/>
              <a:t>Model can be embedded to a IoT device like </a:t>
            </a:r>
            <a:r>
              <a:rPr lang="en-US" sz="2400" err="1"/>
              <a:t>Rasberry</a:t>
            </a:r>
            <a:r>
              <a:rPr lang="en-US" sz="2400"/>
              <a:t> pi, Arduino to alert surroundings.</a:t>
            </a:r>
          </a:p>
        </p:txBody>
      </p:sp>
    </p:spTree>
    <p:extLst>
      <p:ext uri="{BB962C8B-B14F-4D97-AF65-F5344CB8AC3E}">
        <p14:creationId xmlns:p14="http://schemas.microsoft.com/office/powerpoint/2010/main" val="1195009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267200" y="1615736"/>
            <a:ext cx="4179570" cy="1524735"/>
          </a:xfrm>
        </p:spPr>
        <p:txBody>
          <a:bodyPr/>
          <a:lstStyle/>
          <a:p>
            <a:r>
              <a:rPr lang="en-US"/>
              <a:t>THANK YOU</a:t>
            </a:r>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a:xfrm>
            <a:off x="9579428" y="6356350"/>
            <a:ext cx="1774371" cy="365125"/>
          </a:xfrm>
        </p:spPr>
        <p:txBody>
          <a:bodyPr/>
          <a:lstStyle/>
          <a:p>
            <a:fld id="{B5CEABB6-07DC-46E8-9B57-56EC44A396E5}" type="slidenum">
              <a:rPr lang="en-US" smtClean="0"/>
              <a:pPr/>
              <a:t>18</a:t>
            </a:fld>
            <a:endParaRPr lang="en-US"/>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ctrTitle"/>
          </p:nvPr>
        </p:nvSpPr>
        <p:spPr>
          <a:xfrm>
            <a:off x="4267200" y="1011887"/>
            <a:ext cx="5818588" cy="1524735"/>
          </a:xfrm>
        </p:spPr>
        <p:txBody>
          <a:bodyPr anchor="b">
            <a:normAutofit/>
          </a:bodyPr>
          <a:lstStyle/>
          <a:p>
            <a:r>
              <a:rPr lang="en-ZA"/>
              <a:t>PROBLEM STATEMENT</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type="subTitle" idx="1"/>
          </p:nvPr>
        </p:nvSpPr>
        <p:spPr>
          <a:xfrm>
            <a:off x="4267200" y="3036820"/>
            <a:ext cx="7443230" cy="2262953"/>
          </a:xfrm>
        </p:spPr>
        <p:txBody>
          <a:bodyPr vert="horz" lIns="91440" tIns="45720" rIns="91440" bIns="45720" rtlCol="0" anchor="t">
            <a:noAutofit/>
          </a:bodyPr>
          <a:lstStyle/>
          <a:p>
            <a:pPr marL="342900" indent="-342900">
              <a:buChar char="•"/>
            </a:pPr>
            <a:r>
              <a:rPr lang="en-US" sz="2400"/>
              <a:t>We aim to develop a fire detection system to handle more complex fire accidents using Convolutional Neural Networks (CNN) through surveillance images.</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6479721" y="6356350"/>
            <a:ext cx="2661557" cy="365125"/>
          </a:xfrm>
        </p:spPr>
        <p:txBody>
          <a:bodyPr anchor="ctr">
            <a:normAutofit/>
          </a:bodyPr>
          <a:lstStyle/>
          <a:p>
            <a:pPr>
              <a:spcAft>
                <a:spcPts val="600"/>
              </a:spcAft>
            </a:pPr>
            <a:r>
              <a:rPr lang="en-ZA"/>
              <a:t>Pitch Deck</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9579428" y="6356350"/>
            <a:ext cx="1774371" cy="365125"/>
          </a:xfrm>
        </p:spPr>
        <p:txBody>
          <a:bodyPr anchor="ctr">
            <a:normAutofit/>
          </a:bodyPr>
          <a:lstStyle/>
          <a:p>
            <a:pPr>
              <a:spcAft>
                <a:spcPts val="600"/>
              </a:spcAft>
            </a:pPr>
            <a:fld id="{19B51A1E-902D-48AF-9020-955120F399B6}" type="slidenum">
              <a:rPr lang="en-ZA" smtClean="0"/>
              <a:pPr>
                <a:spcAft>
                  <a:spcPts val="600"/>
                </a:spcAft>
              </a:pPr>
              <a:t>2</a:t>
            </a:fld>
            <a:endParaRPr lang="en-ZA"/>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58E542-F21E-9014-5F33-FC41979166CB}"/>
              </a:ext>
            </a:extLst>
          </p:cNvPr>
          <p:cNvSpPr>
            <a:spLocks noGrp="1"/>
          </p:cNvSpPr>
          <p:nvPr>
            <p:ph type="title"/>
          </p:nvPr>
        </p:nvSpPr>
        <p:spPr>
          <a:xfrm>
            <a:off x="651294" y="638295"/>
            <a:ext cx="10515600" cy="1325563"/>
          </a:xfrm>
        </p:spPr>
        <p:txBody>
          <a:bodyPr>
            <a:normAutofit/>
          </a:bodyPr>
          <a:lstStyle/>
          <a:p>
            <a:r>
              <a:rPr lang="en-US"/>
              <a:t>ABSTRACT</a:t>
            </a:r>
          </a:p>
        </p:txBody>
      </p:sp>
      <p:sp>
        <p:nvSpPr>
          <p:cNvPr id="4" name="Footer Placeholder 3">
            <a:extLst>
              <a:ext uri="{FF2B5EF4-FFF2-40B4-BE49-F238E27FC236}">
                <a16:creationId xmlns:a16="http://schemas.microsoft.com/office/drawing/2014/main" id="{B45D9781-03B1-3088-31D0-8CB1ED370995}"/>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F68DDA11-DA49-AD6D-E989-DBE2945E6BF4}"/>
              </a:ext>
            </a:extLst>
          </p:cNvPr>
          <p:cNvSpPr>
            <a:spLocks noGrp="1"/>
          </p:cNvSpPr>
          <p:nvPr>
            <p:ph type="sldNum" sz="quarter" idx="12"/>
          </p:nvPr>
        </p:nvSpPr>
        <p:spPr/>
        <p:txBody>
          <a:bodyPr/>
          <a:lstStyle/>
          <a:p>
            <a:fld id="{B5CEABB6-07DC-46E8-9B57-56EC44A396E5}" type="slidenum">
              <a:rPr lang="en-US" smtClean="0"/>
              <a:t>3</a:t>
            </a:fld>
            <a:endParaRPr lang="en-US"/>
          </a:p>
        </p:txBody>
      </p:sp>
      <p:sp>
        <p:nvSpPr>
          <p:cNvPr id="6" name="TextBox 5">
            <a:extLst>
              <a:ext uri="{FF2B5EF4-FFF2-40B4-BE49-F238E27FC236}">
                <a16:creationId xmlns:a16="http://schemas.microsoft.com/office/drawing/2014/main" id="{F0898E57-80F5-73EF-EF51-4A952530C983}"/>
              </a:ext>
            </a:extLst>
          </p:cNvPr>
          <p:cNvSpPr txBox="1"/>
          <p:nvPr/>
        </p:nvSpPr>
        <p:spPr>
          <a:xfrm>
            <a:off x="912417" y="1827667"/>
            <a:ext cx="10000710"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mn-lt"/>
                <a:cs typeface="+mn-lt"/>
              </a:rPr>
              <a:t>The recent advances in embedded processing have enabled the vision based systems to detect fire during surveillance using convolutional neural networks (CNNs).  In this research paper, we propose a cost-effective fire detection CNN architecture for surveillance videos. The model is inspired from </a:t>
            </a:r>
            <a:r>
              <a:rPr lang="en-US" sz="2400" err="1">
                <a:ea typeface="+mn-lt"/>
                <a:cs typeface="+mn-lt"/>
              </a:rPr>
              <a:t>GoogleNet</a:t>
            </a:r>
            <a:r>
              <a:rPr lang="en-US" sz="2400">
                <a:ea typeface="+mn-lt"/>
                <a:cs typeface="+mn-lt"/>
              </a:rPr>
              <a:t> architecture, considering its reasonable computational complexity and suitability for the intended problem compared to other computationally expensive networks such as </a:t>
            </a:r>
            <a:r>
              <a:rPr lang="en-US" sz="2400" err="1">
                <a:ea typeface="+mn-lt"/>
                <a:cs typeface="+mn-lt"/>
              </a:rPr>
              <a:t>AlexNet</a:t>
            </a:r>
            <a:r>
              <a:rPr lang="en-US" sz="2400">
                <a:ea typeface="+mn-lt"/>
                <a:cs typeface="+mn-lt"/>
              </a:rPr>
              <a:t>. To balance the efficiency and accuracy, the model is fine-tuned considering the nature of the target problem and fire data. Experimental results on benchmark fire datasets reveal the effectiveness of the proposed framework and validate its suitability for fire detection in CCTV surveillance systems compared to state of-the-art methods.</a:t>
            </a:r>
            <a:endParaRPr lang="en-US" sz="2400"/>
          </a:p>
        </p:txBody>
      </p:sp>
    </p:spTree>
    <p:extLst>
      <p:ext uri="{BB962C8B-B14F-4D97-AF65-F5344CB8AC3E}">
        <p14:creationId xmlns:p14="http://schemas.microsoft.com/office/powerpoint/2010/main" val="1788380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56E992-E8EA-7B7C-5060-703DE37BEEA1}"/>
              </a:ext>
            </a:extLst>
          </p:cNvPr>
          <p:cNvSpPr>
            <a:spLocks noGrp="1"/>
          </p:cNvSpPr>
          <p:nvPr>
            <p:ph type="title"/>
          </p:nvPr>
        </p:nvSpPr>
        <p:spPr/>
        <p:txBody>
          <a:bodyPr/>
          <a:lstStyle/>
          <a:p>
            <a:r>
              <a:rPr lang="en-US"/>
              <a:t>Literature survey</a:t>
            </a:r>
          </a:p>
        </p:txBody>
      </p:sp>
      <p:sp>
        <p:nvSpPr>
          <p:cNvPr id="4" name="Footer Placeholder 3">
            <a:extLst>
              <a:ext uri="{FF2B5EF4-FFF2-40B4-BE49-F238E27FC236}">
                <a16:creationId xmlns:a16="http://schemas.microsoft.com/office/drawing/2014/main" id="{27253728-C00A-AC69-91D8-0FBA8B1FDD8B}"/>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767166AB-6C21-259F-F6F8-FD294848618A}"/>
              </a:ext>
            </a:extLst>
          </p:cNvPr>
          <p:cNvSpPr>
            <a:spLocks noGrp="1"/>
          </p:cNvSpPr>
          <p:nvPr>
            <p:ph type="sldNum" sz="quarter" idx="12"/>
          </p:nvPr>
        </p:nvSpPr>
        <p:spPr/>
        <p:txBody>
          <a:bodyPr/>
          <a:lstStyle/>
          <a:p>
            <a:fld id="{B5CEABB6-07DC-46E8-9B57-56EC44A396E5}" type="slidenum">
              <a:rPr lang="en-US" smtClean="0"/>
              <a:t>4</a:t>
            </a:fld>
            <a:endParaRPr lang="en-US"/>
          </a:p>
        </p:txBody>
      </p:sp>
      <p:sp>
        <p:nvSpPr>
          <p:cNvPr id="7" name="TextBox 6">
            <a:extLst>
              <a:ext uri="{FF2B5EF4-FFF2-40B4-BE49-F238E27FC236}">
                <a16:creationId xmlns:a16="http://schemas.microsoft.com/office/drawing/2014/main" id="{3EF632A7-2E4D-F290-6F62-21803A721F53}"/>
              </a:ext>
            </a:extLst>
          </p:cNvPr>
          <p:cNvSpPr txBox="1"/>
          <p:nvPr/>
        </p:nvSpPr>
        <p:spPr>
          <a:xfrm>
            <a:off x="1311813" y="1568102"/>
            <a:ext cx="9285623"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ea typeface="+mn-lt"/>
                <a:cs typeface="+mn-lt"/>
              </a:rPr>
              <a:t>T. </a:t>
            </a:r>
            <a:r>
              <a:rPr lang="en-US" sz="2400" err="1">
                <a:ea typeface="+mn-lt"/>
                <a:cs typeface="+mn-lt"/>
              </a:rPr>
              <a:t>Çelik</a:t>
            </a:r>
            <a:r>
              <a:rPr lang="en-US" sz="2400">
                <a:ea typeface="+mn-lt"/>
                <a:cs typeface="+mn-lt"/>
              </a:rPr>
              <a:t> and H. Demirel, ‘‘Fire detection in video sequences using a generic color model,’’ </a:t>
            </a:r>
            <a:r>
              <a:rPr lang="en-US" sz="2400" i="1">
                <a:ea typeface="+mn-lt"/>
                <a:cs typeface="+mn-lt"/>
              </a:rPr>
              <a:t>Fire Safety J.</a:t>
            </a:r>
            <a:r>
              <a:rPr lang="en-US" sz="2400">
                <a:ea typeface="+mn-lt"/>
                <a:cs typeface="+mn-lt"/>
              </a:rPr>
              <a:t>, vol. 44, no. 2, pp. 147–158, 2009. </a:t>
            </a:r>
            <a:endParaRPr lang="en-US" sz="2400"/>
          </a:p>
          <a:p>
            <a:endParaRPr lang="en-US" sz="2400">
              <a:ea typeface="+mn-lt"/>
              <a:cs typeface="+mn-lt"/>
            </a:endParaRPr>
          </a:p>
          <a:p>
            <a:r>
              <a:rPr lang="en-US" sz="2400">
                <a:ea typeface="+mn-lt"/>
                <a:cs typeface="+mn-lt"/>
              </a:rPr>
              <a:t>In this paper, a rule-based generic color model for flame pixel classification is proposed. The proposed algorithm uses </a:t>
            </a:r>
            <a:r>
              <a:rPr lang="en-US" sz="2400" i="1" err="1">
                <a:ea typeface="+mn-lt"/>
                <a:cs typeface="+mn-lt"/>
              </a:rPr>
              <a:t>YCbCr</a:t>
            </a:r>
            <a:r>
              <a:rPr lang="en-US" sz="2400">
                <a:ea typeface="+mn-lt"/>
                <a:cs typeface="+mn-lt"/>
              </a:rPr>
              <a:t> color space to separate the luminance from the chrominance more effectively than color spaces such as </a:t>
            </a:r>
            <a:r>
              <a:rPr lang="en-US" sz="2400" i="1">
                <a:ea typeface="+mn-lt"/>
                <a:cs typeface="+mn-lt"/>
              </a:rPr>
              <a:t>RGB</a:t>
            </a:r>
            <a:r>
              <a:rPr lang="en-US" sz="2400">
                <a:ea typeface="+mn-lt"/>
                <a:cs typeface="+mn-lt"/>
              </a:rPr>
              <a:t> or </a:t>
            </a:r>
            <a:r>
              <a:rPr lang="en-US" sz="2400" i="1" err="1">
                <a:ea typeface="+mn-lt"/>
                <a:cs typeface="+mn-lt"/>
              </a:rPr>
              <a:t>rgb</a:t>
            </a:r>
            <a:r>
              <a:rPr lang="en-US" sz="2400">
                <a:ea typeface="+mn-lt"/>
                <a:cs typeface="+mn-lt"/>
              </a:rPr>
              <a:t>.</a:t>
            </a:r>
            <a:endParaRPr lang="en-US" sz="2400"/>
          </a:p>
          <a:p>
            <a:pPr algn="l"/>
            <a:endParaRPr lang="en-US" sz="2400"/>
          </a:p>
          <a:p>
            <a:endParaRPr lang="en-US"/>
          </a:p>
          <a:p>
            <a:endParaRPr lang="en-US">
              <a:ea typeface="+mn-lt"/>
              <a:cs typeface="+mn-lt"/>
            </a:endParaRPr>
          </a:p>
          <a:p>
            <a:endParaRPr lang="en-US"/>
          </a:p>
        </p:txBody>
      </p:sp>
    </p:spTree>
    <p:extLst>
      <p:ext uri="{BB962C8B-B14F-4D97-AF65-F5344CB8AC3E}">
        <p14:creationId xmlns:p14="http://schemas.microsoft.com/office/powerpoint/2010/main" val="4004878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1A4A07E-1C52-D843-A8C3-E4CEBDB04DD5}"/>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0C5968C2-FAA7-2FA3-620C-3144451C3DD7}"/>
              </a:ext>
            </a:extLst>
          </p:cNvPr>
          <p:cNvSpPr>
            <a:spLocks noGrp="1"/>
          </p:cNvSpPr>
          <p:nvPr>
            <p:ph type="sldNum" sz="quarter" idx="12"/>
          </p:nvPr>
        </p:nvSpPr>
        <p:spPr/>
        <p:txBody>
          <a:bodyPr/>
          <a:lstStyle/>
          <a:p>
            <a:fld id="{B5CEABB6-07DC-46E8-9B57-56EC44A396E5}" type="slidenum">
              <a:rPr lang="en-US" smtClean="0"/>
              <a:t>5</a:t>
            </a:fld>
            <a:endParaRPr lang="en-US"/>
          </a:p>
        </p:txBody>
      </p:sp>
      <p:sp>
        <p:nvSpPr>
          <p:cNvPr id="6" name="TextBox 5">
            <a:extLst>
              <a:ext uri="{FF2B5EF4-FFF2-40B4-BE49-F238E27FC236}">
                <a16:creationId xmlns:a16="http://schemas.microsoft.com/office/drawing/2014/main" id="{02F67608-B44D-D670-6414-4BAEB6EE22B9}"/>
              </a:ext>
            </a:extLst>
          </p:cNvPr>
          <p:cNvSpPr txBox="1"/>
          <p:nvPr/>
        </p:nvSpPr>
        <p:spPr>
          <a:xfrm>
            <a:off x="583432" y="367916"/>
            <a:ext cx="11394591" cy="71404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US" sz="2400">
                <a:cs typeface="Segoe UI"/>
              </a:rPr>
              <a:t>B.U. </a:t>
            </a:r>
            <a:r>
              <a:rPr lang="en-US" sz="2400" err="1">
                <a:cs typeface="Segoe UI"/>
              </a:rPr>
              <a:t>Töreyin</a:t>
            </a:r>
            <a:r>
              <a:rPr lang="en-US" sz="2400">
                <a:cs typeface="Segoe UI"/>
              </a:rPr>
              <a:t>, Y. </a:t>
            </a:r>
            <a:r>
              <a:rPr lang="en-US" sz="2400" err="1">
                <a:cs typeface="Segoe UI"/>
              </a:rPr>
              <a:t>Dedeoğlu</a:t>
            </a:r>
            <a:r>
              <a:rPr lang="en-US" sz="2400">
                <a:cs typeface="Segoe UI"/>
              </a:rPr>
              <a:t>, U. </a:t>
            </a:r>
            <a:r>
              <a:rPr lang="en-US" sz="2400" err="1">
                <a:cs typeface="Segoe UI"/>
              </a:rPr>
              <a:t>Güdükbay</a:t>
            </a:r>
            <a:r>
              <a:rPr lang="en-US" sz="2400">
                <a:cs typeface="Segoe UI"/>
              </a:rPr>
              <a:t>, and A. E. </a:t>
            </a:r>
            <a:r>
              <a:rPr lang="en-US" sz="2400" err="1">
                <a:cs typeface="Segoe UI"/>
              </a:rPr>
              <a:t>Çetin</a:t>
            </a:r>
            <a:r>
              <a:rPr lang="en-US" sz="2400">
                <a:cs typeface="Segoe UI"/>
              </a:rPr>
              <a:t>, ‘‘Computer vision based method for real-time fire and flame detection,’’ </a:t>
            </a:r>
            <a:r>
              <a:rPr lang="en-US" sz="2400" i="1">
                <a:cs typeface="Segoe UI"/>
              </a:rPr>
              <a:t>Pattern </a:t>
            </a:r>
            <a:r>
              <a:rPr lang="en-US" sz="2400" i="1" err="1">
                <a:cs typeface="Segoe UI"/>
              </a:rPr>
              <a:t>Recog</a:t>
            </a:r>
            <a:r>
              <a:rPr lang="en-US" sz="2400" i="1">
                <a:cs typeface="Segoe UI"/>
              </a:rPr>
              <a:t>- nit. Lett.</a:t>
            </a:r>
            <a:r>
              <a:rPr lang="en-US" sz="2400">
                <a:cs typeface="Segoe UI"/>
              </a:rPr>
              <a:t>, vol. 27, pp. 49–58, Jan. 2006. ​</a:t>
            </a:r>
            <a:endParaRPr lang="en-US" sz="2400"/>
          </a:p>
          <a:p>
            <a:pPr marL="342900" indent="-342900">
              <a:buFont typeface="Arial" panose="020B0604020202020204" pitchFamily="34" charset="0"/>
              <a:buChar char="•"/>
            </a:pPr>
            <a:endParaRPr lang="en-US" sz="2400">
              <a:cs typeface="Segoe UI"/>
            </a:endParaRPr>
          </a:p>
          <a:p>
            <a:r>
              <a:rPr lang="en-US" sz="2400">
                <a:ea typeface="+mn-lt"/>
                <a:cs typeface="+mn-lt"/>
              </a:rPr>
              <a:t>Automated fire detection is an active research topic in computer vision. In this paper, we propose and analyze a new method for identifying fire in videos. Computer vision-based fire detection algorithms are usually applied in closed-circuit television surveillance scenarios with controlled background.</a:t>
            </a:r>
            <a:endParaRPr lang="en-US" sz="2400"/>
          </a:p>
          <a:p>
            <a:endParaRPr lang="en-US" sz="2400">
              <a:cs typeface="Segoe UI"/>
            </a:endParaRPr>
          </a:p>
          <a:p>
            <a:pPr marL="285750" indent="-285750">
              <a:buFont typeface="Arial,Sans-Serif"/>
              <a:buChar char="•"/>
            </a:pPr>
            <a:r>
              <a:rPr lang="en-US" sz="2000">
                <a:latin typeface="Arial"/>
                <a:cs typeface="Arial"/>
              </a:rPr>
              <a:t>P. Foggia, A. Saggese, and M. Vento, ‘‘Real-time fire detection for video- surveillance applications using a combination of experts based on color, shape, and motion,’’ </a:t>
            </a:r>
            <a:r>
              <a:rPr lang="en-US" sz="2000" i="1">
                <a:latin typeface="Arial"/>
                <a:cs typeface="Arial"/>
              </a:rPr>
              <a:t>IEEE Trans. Circuits Syst. Video Technol.</a:t>
            </a:r>
            <a:r>
              <a:rPr lang="en-US" sz="2000">
                <a:latin typeface="Arial"/>
                <a:cs typeface="Arial"/>
              </a:rPr>
              <a:t>, vol. 25, no. 9, pp. 1545–1556, Sep. 2015.</a:t>
            </a:r>
            <a:r>
              <a:rPr lang="en-US">
                <a:latin typeface="Arial"/>
                <a:cs typeface="Arial"/>
              </a:rPr>
              <a:t> </a:t>
            </a:r>
          </a:p>
          <a:p>
            <a:endParaRPr lang="en-US" sz="2000">
              <a:ea typeface="+mn-lt"/>
              <a:cs typeface="+mn-lt"/>
            </a:endParaRPr>
          </a:p>
          <a:p>
            <a:r>
              <a:rPr lang="en-US" sz="2400">
                <a:ea typeface="+mn-lt"/>
                <a:cs typeface="+mn-lt"/>
              </a:rPr>
              <a:t>In this paper, we propose a method that is able to detect fires by analyzing videos acquired by surveillance cameras. Two main novelties have been introduced. First, complementary information, based on color, shape variation, and motion analysis, is combined by a </a:t>
            </a:r>
            <a:r>
              <a:rPr lang="en-US" sz="2400" err="1">
                <a:ea typeface="+mn-lt"/>
                <a:cs typeface="+mn-lt"/>
              </a:rPr>
              <a:t>multiexpert</a:t>
            </a:r>
            <a:r>
              <a:rPr lang="en-US" sz="2400">
                <a:ea typeface="+mn-lt"/>
                <a:cs typeface="+mn-lt"/>
              </a:rPr>
              <a:t> system.</a:t>
            </a:r>
          </a:p>
          <a:p>
            <a:endParaRPr lang="en-US" sz="2400">
              <a:cs typeface="Segoe UI"/>
            </a:endParaRPr>
          </a:p>
          <a:p>
            <a:pPr marL="342900" indent="-342900">
              <a:buFont typeface="Arial" panose="020B0604020202020204" pitchFamily="34" charset="0"/>
              <a:buChar char="•"/>
            </a:pPr>
            <a:endParaRPr lang="en-US" sz="2400">
              <a:cs typeface="Segoe UI"/>
            </a:endParaRPr>
          </a:p>
          <a:p>
            <a:endParaRPr lang="en-US">
              <a:cs typeface="Segoe UI"/>
            </a:endParaRPr>
          </a:p>
        </p:txBody>
      </p:sp>
    </p:spTree>
    <p:extLst>
      <p:ext uri="{BB962C8B-B14F-4D97-AF65-F5344CB8AC3E}">
        <p14:creationId xmlns:p14="http://schemas.microsoft.com/office/powerpoint/2010/main" val="122519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7BB0DA-8A62-F30E-F93B-AAEF3F28C1C0}"/>
              </a:ext>
            </a:extLst>
          </p:cNvPr>
          <p:cNvSpPr>
            <a:spLocks noGrp="1"/>
          </p:cNvSpPr>
          <p:nvPr>
            <p:ph type="title"/>
          </p:nvPr>
        </p:nvSpPr>
        <p:spPr/>
        <p:txBody>
          <a:bodyPr/>
          <a:lstStyle/>
          <a:p>
            <a:r>
              <a:rPr lang="en-US"/>
              <a:t>PROPOSED WORK.</a:t>
            </a:r>
          </a:p>
        </p:txBody>
      </p:sp>
      <p:sp>
        <p:nvSpPr>
          <p:cNvPr id="4" name="Footer Placeholder 3">
            <a:extLst>
              <a:ext uri="{FF2B5EF4-FFF2-40B4-BE49-F238E27FC236}">
                <a16:creationId xmlns:a16="http://schemas.microsoft.com/office/drawing/2014/main" id="{5D557E7B-E052-6736-13A6-DCB64F06FD61}"/>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FB93F8B5-97C3-92DF-90BD-14A42E65A745}"/>
              </a:ext>
            </a:extLst>
          </p:cNvPr>
          <p:cNvSpPr>
            <a:spLocks noGrp="1"/>
          </p:cNvSpPr>
          <p:nvPr>
            <p:ph type="sldNum" sz="quarter" idx="12"/>
          </p:nvPr>
        </p:nvSpPr>
        <p:spPr/>
        <p:txBody>
          <a:bodyPr/>
          <a:lstStyle/>
          <a:p>
            <a:fld id="{B5CEABB6-07DC-46E8-9B57-56EC44A396E5}" type="slidenum">
              <a:rPr lang="en-US" smtClean="0"/>
              <a:t>6</a:t>
            </a:fld>
            <a:endParaRPr lang="en-US"/>
          </a:p>
        </p:txBody>
      </p:sp>
      <p:sp>
        <p:nvSpPr>
          <p:cNvPr id="6" name="TextBox 5">
            <a:extLst>
              <a:ext uri="{FF2B5EF4-FFF2-40B4-BE49-F238E27FC236}">
                <a16:creationId xmlns:a16="http://schemas.microsoft.com/office/drawing/2014/main" id="{5CA4504A-B7AF-7FC3-73B2-9E6389468BFA}"/>
              </a:ext>
            </a:extLst>
          </p:cNvPr>
          <p:cNvSpPr txBox="1"/>
          <p:nvPr/>
        </p:nvSpPr>
        <p:spPr>
          <a:xfrm>
            <a:off x="634071" y="1580996"/>
            <a:ext cx="106326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We aim to examine this project with various other models and different challenging datasets.</a:t>
            </a:r>
          </a:p>
        </p:txBody>
      </p:sp>
      <p:pic>
        <p:nvPicPr>
          <p:cNvPr id="2" name="Picture 6" descr="Diagram&#10;&#10;Description automatically generated">
            <a:extLst>
              <a:ext uri="{FF2B5EF4-FFF2-40B4-BE49-F238E27FC236}">
                <a16:creationId xmlns:a16="http://schemas.microsoft.com/office/drawing/2014/main" id="{CF195675-18C2-989E-D2FF-00139B9269E5}"/>
              </a:ext>
            </a:extLst>
          </p:cNvPr>
          <p:cNvPicPr>
            <a:picLocks noChangeAspect="1"/>
          </p:cNvPicPr>
          <p:nvPr/>
        </p:nvPicPr>
        <p:blipFill>
          <a:blip r:embed="rId2"/>
          <a:stretch>
            <a:fillRect/>
          </a:stretch>
        </p:blipFill>
        <p:spPr>
          <a:xfrm>
            <a:off x="1509571" y="2225236"/>
            <a:ext cx="7861538" cy="4017275"/>
          </a:xfrm>
          <a:prstGeom prst="rect">
            <a:avLst/>
          </a:prstGeom>
        </p:spPr>
      </p:pic>
    </p:spTree>
    <p:extLst>
      <p:ext uri="{BB962C8B-B14F-4D97-AF65-F5344CB8AC3E}">
        <p14:creationId xmlns:p14="http://schemas.microsoft.com/office/powerpoint/2010/main" val="2651226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B20136-4447-13F3-B8F0-BCF8D0F6FE0B}"/>
              </a:ext>
            </a:extLst>
          </p:cNvPr>
          <p:cNvSpPr>
            <a:spLocks noGrp="1"/>
          </p:cNvSpPr>
          <p:nvPr>
            <p:ph type="title"/>
          </p:nvPr>
        </p:nvSpPr>
        <p:spPr/>
        <p:txBody>
          <a:bodyPr/>
          <a:lstStyle/>
          <a:p>
            <a:r>
              <a:rPr lang="en-US"/>
              <a:t>CNN ALGORITHM</a:t>
            </a:r>
          </a:p>
        </p:txBody>
      </p:sp>
      <p:sp>
        <p:nvSpPr>
          <p:cNvPr id="4" name="Footer Placeholder 3">
            <a:extLst>
              <a:ext uri="{FF2B5EF4-FFF2-40B4-BE49-F238E27FC236}">
                <a16:creationId xmlns:a16="http://schemas.microsoft.com/office/drawing/2014/main" id="{F967416E-71C3-59DF-4227-785F053B2A4C}"/>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7DFA2716-34A5-0747-B096-124EE76252EB}"/>
              </a:ext>
            </a:extLst>
          </p:cNvPr>
          <p:cNvSpPr>
            <a:spLocks noGrp="1"/>
          </p:cNvSpPr>
          <p:nvPr>
            <p:ph type="sldNum" sz="quarter" idx="12"/>
          </p:nvPr>
        </p:nvSpPr>
        <p:spPr/>
        <p:txBody>
          <a:bodyPr/>
          <a:lstStyle/>
          <a:p>
            <a:fld id="{B5CEABB6-07DC-46E8-9B57-56EC44A396E5}" type="slidenum">
              <a:rPr lang="en-US" smtClean="0"/>
              <a:t>7</a:t>
            </a:fld>
            <a:endParaRPr lang="en-US"/>
          </a:p>
        </p:txBody>
      </p:sp>
      <p:pic>
        <p:nvPicPr>
          <p:cNvPr id="6" name="Picture 6">
            <a:extLst>
              <a:ext uri="{FF2B5EF4-FFF2-40B4-BE49-F238E27FC236}">
                <a16:creationId xmlns:a16="http://schemas.microsoft.com/office/drawing/2014/main" id="{C3C7E7CB-E6EF-F0BF-AE02-47B3A2BC7513}"/>
              </a:ext>
            </a:extLst>
          </p:cNvPr>
          <p:cNvPicPr>
            <a:picLocks noChangeAspect="1"/>
          </p:cNvPicPr>
          <p:nvPr/>
        </p:nvPicPr>
        <p:blipFill>
          <a:blip r:embed="rId2"/>
          <a:stretch>
            <a:fillRect/>
          </a:stretch>
        </p:blipFill>
        <p:spPr>
          <a:xfrm>
            <a:off x="654724" y="1996270"/>
            <a:ext cx="10882552" cy="3793931"/>
          </a:xfrm>
          <a:prstGeom prst="rect">
            <a:avLst/>
          </a:prstGeom>
        </p:spPr>
      </p:pic>
    </p:spTree>
    <p:extLst>
      <p:ext uri="{BB962C8B-B14F-4D97-AF65-F5344CB8AC3E}">
        <p14:creationId xmlns:p14="http://schemas.microsoft.com/office/powerpoint/2010/main" val="3167448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martArt Placeholder 1">
            <a:extLst>
              <a:ext uri="{FF2B5EF4-FFF2-40B4-BE49-F238E27FC236}">
                <a16:creationId xmlns:a16="http://schemas.microsoft.com/office/drawing/2014/main" id="{EDC652A4-0C92-0E9E-AEA7-80EA690A436B}"/>
              </a:ext>
            </a:extLst>
          </p:cNvPr>
          <p:cNvSpPr>
            <a:spLocks noGrp="1"/>
          </p:cNvSpPr>
          <p:nvPr>
            <p:ph type="dgm" sz="quarter" idx="15"/>
          </p:nvPr>
        </p:nvSpPr>
        <p:spPr/>
      </p:sp>
      <p:sp>
        <p:nvSpPr>
          <p:cNvPr id="3" name="Title 2">
            <a:extLst>
              <a:ext uri="{FF2B5EF4-FFF2-40B4-BE49-F238E27FC236}">
                <a16:creationId xmlns:a16="http://schemas.microsoft.com/office/drawing/2014/main" id="{81B6AA9F-AE5C-0BA8-CA45-1ADB7AA709D3}"/>
              </a:ext>
            </a:extLst>
          </p:cNvPr>
          <p:cNvSpPr>
            <a:spLocks noGrp="1"/>
          </p:cNvSpPr>
          <p:nvPr>
            <p:ph type="title"/>
          </p:nvPr>
        </p:nvSpPr>
        <p:spPr/>
        <p:txBody>
          <a:bodyPr/>
          <a:lstStyle/>
          <a:p>
            <a:r>
              <a:rPr lang="en-US" err="1"/>
              <a:t>Mobilenet</a:t>
            </a:r>
            <a:r>
              <a:rPr lang="en-US"/>
              <a:t> algorithm</a:t>
            </a:r>
          </a:p>
        </p:txBody>
      </p:sp>
      <p:sp>
        <p:nvSpPr>
          <p:cNvPr id="4" name="Footer Placeholder 3">
            <a:extLst>
              <a:ext uri="{FF2B5EF4-FFF2-40B4-BE49-F238E27FC236}">
                <a16:creationId xmlns:a16="http://schemas.microsoft.com/office/drawing/2014/main" id="{EA068B18-960F-E2B1-8F53-471C0C3307BB}"/>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EC1D7756-7BD9-471A-C4D9-59555AC4BC14}"/>
              </a:ext>
            </a:extLst>
          </p:cNvPr>
          <p:cNvSpPr>
            <a:spLocks noGrp="1"/>
          </p:cNvSpPr>
          <p:nvPr>
            <p:ph type="sldNum" sz="quarter" idx="12"/>
          </p:nvPr>
        </p:nvSpPr>
        <p:spPr/>
        <p:txBody>
          <a:bodyPr/>
          <a:lstStyle/>
          <a:p>
            <a:fld id="{B5CEABB6-07DC-46E8-9B57-56EC44A396E5}" type="slidenum">
              <a:rPr lang="en-US" smtClean="0"/>
              <a:t>8</a:t>
            </a:fld>
            <a:endParaRPr lang="en-US"/>
          </a:p>
        </p:txBody>
      </p:sp>
      <p:pic>
        <p:nvPicPr>
          <p:cNvPr id="6" name="Picture 6" descr="Diagram, engineering drawing&#10;&#10;Description automatically generated">
            <a:extLst>
              <a:ext uri="{FF2B5EF4-FFF2-40B4-BE49-F238E27FC236}">
                <a16:creationId xmlns:a16="http://schemas.microsoft.com/office/drawing/2014/main" id="{A65B3996-C3F8-F9B1-E13E-2B008AB85D35}"/>
              </a:ext>
            </a:extLst>
          </p:cNvPr>
          <p:cNvPicPr>
            <a:picLocks noChangeAspect="1"/>
          </p:cNvPicPr>
          <p:nvPr/>
        </p:nvPicPr>
        <p:blipFill>
          <a:blip r:embed="rId2"/>
          <a:stretch>
            <a:fillRect/>
          </a:stretch>
        </p:blipFill>
        <p:spPr>
          <a:xfrm>
            <a:off x="148087" y="1694649"/>
            <a:ext cx="11938958" cy="4136201"/>
          </a:xfrm>
          <a:prstGeom prst="rect">
            <a:avLst/>
          </a:prstGeom>
        </p:spPr>
      </p:pic>
    </p:spTree>
    <p:extLst>
      <p:ext uri="{BB962C8B-B14F-4D97-AF65-F5344CB8AC3E}">
        <p14:creationId xmlns:p14="http://schemas.microsoft.com/office/powerpoint/2010/main" val="1281136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9463EF-BA8D-C3ED-2ABC-9F4BB90B34A5}"/>
              </a:ext>
            </a:extLst>
          </p:cNvPr>
          <p:cNvSpPr>
            <a:spLocks noGrp="1"/>
          </p:cNvSpPr>
          <p:nvPr>
            <p:ph type="title"/>
          </p:nvPr>
        </p:nvSpPr>
        <p:spPr>
          <a:xfrm>
            <a:off x="838200" y="552031"/>
            <a:ext cx="10515600" cy="1325563"/>
          </a:xfrm>
        </p:spPr>
        <p:txBody>
          <a:bodyPr/>
          <a:lstStyle/>
          <a:p>
            <a:r>
              <a:rPr lang="en-US"/>
              <a:t>RESOURCES IDENTIFIED</a:t>
            </a:r>
          </a:p>
        </p:txBody>
      </p:sp>
      <p:sp>
        <p:nvSpPr>
          <p:cNvPr id="4" name="Footer Placeholder 3">
            <a:extLst>
              <a:ext uri="{FF2B5EF4-FFF2-40B4-BE49-F238E27FC236}">
                <a16:creationId xmlns:a16="http://schemas.microsoft.com/office/drawing/2014/main" id="{D953281E-3B4B-753F-CA0C-F3A7131BCC83}"/>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46570445-39D7-F589-FA02-EB89F15C2A6D}"/>
              </a:ext>
            </a:extLst>
          </p:cNvPr>
          <p:cNvSpPr>
            <a:spLocks noGrp="1"/>
          </p:cNvSpPr>
          <p:nvPr>
            <p:ph type="sldNum" sz="quarter" idx="12"/>
          </p:nvPr>
        </p:nvSpPr>
        <p:spPr/>
        <p:txBody>
          <a:bodyPr/>
          <a:lstStyle/>
          <a:p>
            <a:fld id="{B5CEABB6-07DC-46E8-9B57-56EC44A396E5}" type="slidenum">
              <a:rPr lang="en-US" smtClean="0"/>
              <a:t>9</a:t>
            </a:fld>
            <a:endParaRPr lang="en-US"/>
          </a:p>
        </p:txBody>
      </p:sp>
      <p:sp>
        <p:nvSpPr>
          <p:cNvPr id="6" name="TextBox 5">
            <a:extLst>
              <a:ext uri="{FF2B5EF4-FFF2-40B4-BE49-F238E27FC236}">
                <a16:creationId xmlns:a16="http://schemas.microsoft.com/office/drawing/2014/main" id="{9C809783-0232-C15D-AF49-D498AB775571}"/>
              </a:ext>
            </a:extLst>
          </p:cNvPr>
          <p:cNvSpPr txBox="1"/>
          <p:nvPr/>
        </p:nvSpPr>
        <p:spPr>
          <a:xfrm>
            <a:off x="1399591" y="2006081"/>
            <a:ext cx="89047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endParaRPr lang="en-US"/>
          </a:p>
        </p:txBody>
      </p:sp>
      <p:sp>
        <p:nvSpPr>
          <p:cNvPr id="2" name="TextBox 1">
            <a:extLst>
              <a:ext uri="{FF2B5EF4-FFF2-40B4-BE49-F238E27FC236}">
                <a16:creationId xmlns:a16="http://schemas.microsoft.com/office/drawing/2014/main" id="{37516B89-03EE-BD26-5B13-3204E0AB46F5}"/>
              </a:ext>
            </a:extLst>
          </p:cNvPr>
          <p:cNvSpPr txBox="1"/>
          <p:nvPr/>
        </p:nvSpPr>
        <p:spPr>
          <a:xfrm>
            <a:off x="1060770" y="2111050"/>
            <a:ext cx="10474638"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DATASET:  Kaggle</a:t>
            </a:r>
          </a:p>
          <a:p>
            <a:r>
              <a:rPr lang="en-US" sz="2400"/>
              <a:t>          </a:t>
            </a:r>
          </a:p>
          <a:p>
            <a:r>
              <a:rPr lang="en-US" sz="2400"/>
              <a:t> </a:t>
            </a:r>
            <a:r>
              <a:rPr lang="en-US" sz="2400">
                <a:ea typeface="+mn-lt"/>
                <a:cs typeface="+mn-lt"/>
              </a:rPr>
              <a:t> https://www.kaggle.com/datasets/brsdincer/wildfire-detection-image-data</a:t>
            </a:r>
            <a:endParaRPr lang="en-US"/>
          </a:p>
          <a:p>
            <a:endParaRPr lang="en-US" sz="2400"/>
          </a:p>
          <a:p>
            <a:endParaRPr lang="en-US" sz="2400"/>
          </a:p>
          <a:p>
            <a:r>
              <a:rPr lang="en-US" sz="2400" b="1"/>
              <a:t>SOURCE CODE:</a:t>
            </a:r>
            <a:r>
              <a:rPr lang="en-US" sz="2400" b="1">
                <a:ea typeface="+mn-lt"/>
                <a:cs typeface="+mn-lt"/>
              </a:rPr>
              <a:t> Kaggle</a:t>
            </a:r>
          </a:p>
          <a:p>
            <a:r>
              <a:rPr lang="en-US" sz="2400">
                <a:ea typeface="+mn-lt"/>
                <a:cs typeface="+mn-lt"/>
              </a:rPr>
              <a:t>          </a:t>
            </a:r>
          </a:p>
          <a:p>
            <a:r>
              <a:rPr lang="en-US" sz="2400">
                <a:ea typeface="+mn-lt"/>
                <a:cs typeface="+mn-lt"/>
              </a:rPr>
              <a:t>  https://www.kaggle.com/code/mayureshnm/forest-fire-detection-using-cnn</a:t>
            </a:r>
            <a:endParaRPr lang="en-US" sz="2400"/>
          </a:p>
          <a:p>
            <a:endParaRPr lang="en-US" sz="2400"/>
          </a:p>
        </p:txBody>
      </p:sp>
    </p:spTree>
    <p:extLst>
      <p:ext uri="{BB962C8B-B14F-4D97-AF65-F5344CB8AC3E}">
        <p14:creationId xmlns:p14="http://schemas.microsoft.com/office/powerpoint/2010/main" val="916553660"/>
      </p:ext>
    </p:extLst>
  </p:cSld>
  <p:clrMapOvr>
    <a:masterClrMapping/>
  </p:clrMapOvr>
</p:sld>
</file>

<file path=ppt/theme/theme1.xml><?xml version="1.0" encoding="utf-8"?>
<a:theme xmlns:a="http://schemas.openxmlformats.org/drawingml/2006/main" name="Monoline">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noline" id="{080CB5C6-FA0A-40B0-8C1A-A4BA88D91EE0}" vid="{DC98E595-77B2-413A-A4EA-B47400BD13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C14FED0-9A95-4A83-8CAA-A3BB5938F805}">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 ds:uri="http://www.w3.org/2000/xmlns/"/>
    <ds:schemaRef ds:uri="http://www.w3.org/2001/XMLSchema-instance"/>
  </ds:schemaRefs>
</ds:datastoreItem>
</file>

<file path=customXml/itemProps2.xml><?xml version="1.0" encoding="utf-8"?>
<ds:datastoreItem xmlns:ds="http://schemas.openxmlformats.org/officeDocument/2006/customXml" ds:itemID="{BC4BA2C8-4C3C-4809-AD4F-FED9B4D74B8F}">
  <ds:schemaRefs>
    <ds:schemaRef ds:uri="http://schemas.microsoft.com/sharepoint/v3/contenttype/forms"/>
  </ds:schemaRefs>
</ds:datastoreItem>
</file>

<file path=customXml/itemProps3.xml><?xml version="1.0" encoding="utf-8"?>
<ds:datastoreItem xmlns:ds="http://schemas.openxmlformats.org/officeDocument/2006/customXml" ds:itemID="{875DC67E-4FAC-4989-A1C6-9CCFAE7240BA}">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0/xmln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Colorful Certificate</Template>
  <Application>Microsoft Office PowerPoint</Application>
  <PresentationFormat>Widescreen</PresentationFormat>
  <Slides>18</Slides>
  <Notes>0</Notes>
  <HiddenSlides>4</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Monoline</vt:lpstr>
      <vt:lpstr>Fire Detection using CNN &amp; mobile-net models.</vt:lpstr>
      <vt:lpstr>PROBLEM STATEMENT</vt:lpstr>
      <vt:lpstr>ABSTRACT</vt:lpstr>
      <vt:lpstr>Literature survey</vt:lpstr>
      <vt:lpstr>PowerPoint Presentation</vt:lpstr>
      <vt:lpstr>PROPOSED WORK.</vt:lpstr>
      <vt:lpstr>CNN ALGORITHM</vt:lpstr>
      <vt:lpstr>Mobilenet algorithm</vt:lpstr>
      <vt:lpstr>RESOURCES IDENTIFIED</vt:lpstr>
      <vt:lpstr>PowerPoint Presentation</vt:lpstr>
      <vt:lpstr>PowerPoint Presentation</vt:lpstr>
      <vt:lpstr>Results of the base paper</vt:lpstr>
      <vt:lpstr>Results of mobilenet :</vt:lpstr>
      <vt:lpstr>Results of cnn:</vt:lpstr>
      <vt:lpstr>METRICS</vt:lpstr>
      <vt:lpstr>Requirements</vt:lpstr>
      <vt:lpstr>CONCLUSION &amp; FUTURE SCOPE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
  <cp:revision>2</cp:revision>
  <dcterms:created xsi:type="dcterms:W3CDTF">2022-11-08T04:22:44Z</dcterms:created>
  <dcterms:modified xsi:type="dcterms:W3CDTF">2023-05-16T17:04:55Z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